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handoutMasterIdLst>
    <p:handoutMasterId r:id="rId26"/>
  </p:handoutMasterIdLst>
  <p:sldIdLst>
    <p:sldId id="256" r:id="rId2"/>
    <p:sldId id="349" r:id="rId3"/>
    <p:sldId id="354" r:id="rId4"/>
    <p:sldId id="355" r:id="rId5"/>
    <p:sldId id="266" r:id="rId6"/>
    <p:sldId id="260" r:id="rId7"/>
    <p:sldId id="362" r:id="rId8"/>
    <p:sldId id="356" r:id="rId9"/>
    <p:sldId id="375" r:id="rId10"/>
    <p:sldId id="364" r:id="rId11"/>
    <p:sldId id="376" r:id="rId12"/>
    <p:sldId id="351" r:id="rId13"/>
    <p:sldId id="371" r:id="rId14"/>
    <p:sldId id="277" r:id="rId15"/>
    <p:sldId id="372" r:id="rId16"/>
    <p:sldId id="258" r:id="rId17"/>
    <p:sldId id="374" r:id="rId18"/>
    <p:sldId id="377" r:id="rId19"/>
    <p:sldId id="373" r:id="rId20"/>
    <p:sldId id="322" r:id="rId21"/>
    <p:sldId id="328" r:id="rId22"/>
    <p:sldId id="366" r:id="rId23"/>
    <p:sldId id="365" r:id="rId24"/>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clrMode="bw" frameSlides="1"/>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2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912"/>
    <p:restoredTop sz="78027"/>
  </p:normalViewPr>
  <p:slideViewPr>
    <p:cSldViewPr>
      <p:cViewPr varScale="1">
        <p:scale>
          <a:sx n="98" d="100"/>
          <a:sy n="98" d="100"/>
        </p:scale>
        <p:origin x="1088"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6136"/>
    </p:cViewPr>
  </p:sorterViewPr>
  <p:notesViewPr>
    <p:cSldViewPr>
      <p:cViewPr varScale="1">
        <p:scale>
          <a:sx n="56" d="100"/>
          <a:sy n="56" d="100"/>
        </p:scale>
        <p:origin x="-2838"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indy Luongo Cassidy" userId="205df0b9b8e70106" providerId="LiveId" clId="{C93170C0-80FB-7F4B-A316-8DB8B88FC40A}"/>
    <pc:docChg chg="delSld">
      <pc:chgData name="Cindy Luongo Cassidy" userId="205df0b9b8e70106" providerId="LiveId" clId="{C93170C0-80FB-7F4B-A316-8DB8B88FC40A}" dt="2020-09-07T14:55:25.737" v="1" actId="2696"/>
      <pc:docMkLst>
        <pc:docMk/>
      </pc:docMkLst>
      <pc:sldChg chg="del">
        <pc:chgData name="Cindy Luongo Cassidy" userId="205df0b9b8e70106" providerId="LiveId" clId="{C93170C0-80FB-7F4B-A316-8DB8B88FC40A}" dt="2020-09-07T14:55:22.405" v="0" actId="2696"/>
        <pc:sldMkLst>
          <pc:docMk/>
          <pc:sldMk cId="569290484" sldId="378"/>
        </pc:sldMkLst>
      </pc:sldChg>
      <pc:sldChg chg="del">
        <pc:chgData name="Cindy Luongo Cassidy" userId="205df0b9b8e70106" providerId="LiveId" clId="{C93170C0-80FB-7F4B-A316-8DB8B88FC40A}" dt="2020-09-07T14:55:25.737" v="1" actId="2696"/>
        <pc:sldMkLst>
          <pc:docMk/>
          <pc:sldMk cId="2823029924" sldId="379"/>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smtClean="0"/>
            </a:lvl1pPr>
          </a:lstStyle>
          <a:p>
            <a:pPr>
              <a:defRPr/>
            </a:pPr>
            <a:endParaRPr lang="en-US" alt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MS PGothic" charset="-128"/>
              </a:defRPr>
            </a:lvl1pPr>
          </a:lstStyle>
          <a:p>
            <a:pPr>
              <a:defRPr/>
            </a:pPr>
            <a:fld id="{E5D10438-15B3-45DF-86DC-2BE047E9246D}" type="datetimeFigureOut">
              <a:rPr lang="en-US" altLang="x-none"/>
              <a:pPr>
                <a:defRPr/>
              </a:pPr>
              <a:t>9/7/20</a:t>
            </a:fld>
            <a:endParaRPr lang="en-US" altLang="x-none"/>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smtClean="0"/>
            </a:lvl1pPr>
          </a:lstStyle>
          <a:p>
            <a:pPr>
              <a:defRPr/>
            </a:pPr>
            <a:endParaRPr lang="en-US" alt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Arial" charset="0"/>
                <a:ea typeface="MS PGothic" charset="-128"/>
              </a:defRPr>
            </a:lvl1pPr>
          </a:lstStyle>
          <a:p>
            <a:pPr>
              <a:defRPr/>
            </a:pPr>
            <a:fld id="{A88C04F9-B68B-4706-B4BA-094B951A4EF0}" type="slidenum">
              <a:rPr lang="en-US" altLang="x-none"/>
              <a:pPr>
                <a:defRPr/>
              </a:pPr>
              <a:t>‹#›</a:t>
            </a:fld>
            <a:endParaRPr lang="en-US" altLang="x-none"/>
          </a:p>
        </p:txBody>
      </p:sp>
    </p:spTree>
    <p:extLst>
      <p:ext uri="{BB962C8B-B14F-4D97-AF65-F5344CB8AC3E}">
        <p14:creationId xmlns:p14="http://schemas.microsoft.com/office/powerpoint/2010/main" val="37047704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ea typeface="MS PGothic" charset="-128"/>
              </a:defRPr>
            </a:lvl1pPr>
          </a:lstStyle>
          <a:p>
            <a:pPr>
              <a:defRPr/>
            </a:pPr>
            <a:fld id="{5EA6C99E-3B8B-4F6C-8954-9CE8A9F78104}" type="datetimeFigureOut">
              <a:rPr lang="en-US" altLang="x-none"/>
              <a:pPr>
                <a:defRPr/>
              </a:pPr>
              <a:t>9/7/20</a:t>
            </a:fld>
            <a:endParaRPr lang="en-US" altLang="x-non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ea typeface="MS PGothic" charset="-128"/>
              </a:defRPr>
            </a:lvl1pPr>
          </a:lstStyle>
          <a:p>
            <a:pPr>
              <a:defRPr/>
            </a:pPr>
            <a:fld id="{8E518249-AF87-411D-896B-B8DB40F81D10}" type="slidenum">
              <a:rPr lang="en-US" altLang="x-none"/>
              <a:pPr>
                <a:defRPr/>
              </a:pPr>
              <a:t>‹#›</a:t>
            </a:fld>
            <a:endParaRPr lang="en-US" altLang="x-none"/>
          </a:p>
        </p:txBody>
      </p:sp>
    </p:spTree>
    <p:extLst>
      <p:ext uri="{BB962C8B-B14F-4D97-AF65-F5344CB8AC3E}">
        <p14:creationId xmlns:p14="http://schemas.microsoft.com/office/powerpoint/2010/main" val="304330011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a:extLst>
              <a:ext uri="{FF2B5EF4-FFF2-40B4-BE49-F238E27FC236}">
                <a16:creationId xmlns:a16="http://schemas.microsoft.com/office/drawing/2014/main" id="{477A9481-E813-CF48-A4B3-6F949FCA1B0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6" name="Notes Placeholder 2">
            <a:extLst>
              <a:ext uri="{FF2B5EF4-FFF2-40B4-BE49-F238E27FC236}">
                <a16:creationId xmlns:a16="http://schemas.microsoft.com/office/drawing/2014/main" id="{6D061A70-3419-5D48-B805-6FCA8BD1467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We all need light to see at night. You hear people say they want a “Dark Sky” ordinance.  What does that mean to our lighting? What is the reality of so called “Dark Sky” practices?</a:t>
            </a:r>
          </a:p>
        </p:txBody>
      </p:sp>
      <p:sp>
        <p:nvSpPr>
          <p:cNvPr id="16387" name="Slide Number Placeholder 3">
            <a:extLst>
              <a:ext uri="{FF2B5EF4-FFF2-40B4-BE49-F238E27FC236}">
                <a16:creationId xmlns:a16="http://schemas.microsoft.com/office/drawing/2014/main" id="{E0CC9DC0-D425-5347-AE40-1B72E870757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7F85F381-844F-A040-BBCE-7F85306253AA}" type="slidenum">
              <a:rPr lang="en-US" altLang="en-US" sz="1200">
                <a:latin typeface="Calibri" panose="020F0502020204030204" pitchFamily="34" charset="0"/>
              </a:rPr>
              <a:pPr/>
              <a:t>1</a:t>
            </a:fld>
            <a:endParaRPr lang="en-US" altLang="en-US" sz="1200">
              <a:latin typeface="Calibri" panose="020F0502020204030204" pitchFamily="34" charset="0"/>
            </a:endParaRPr>
          </a:p>
        </p:txBody>
      </p:sp>
    </p:spTree>
    <p:extLst>
      <p:ext uri="{BB962C8B-B14F-4D97-AF65-F5344CB8AC3E}">
        <p14:creationId xmlns:p14="http://schemas.microsoft.com/office/powerpoint/2010/main" val="994695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Close your eyes and think about night when you were under a star filled sky. Take a deep breath and remember how it felt. You can open your eyes now but do you remember feeling more relaxed and grounded? </a:t>
            </a:r>
          </a:p>
          <a:p>
            <a:r>
              <a:rPr lang="en-US" altLang="en-US" dirty="0"/>
              <a:t>Think also about our cultural connection to the heavens. Humans have shared stories under and about the night sky for thousands of years. Our science, literature, and art are all influenced by stars and our view of the universe. </a:t>
            </a:r>
          </a:p>
          <a:p>
            <a:r>
              <a:rPr lang="en-US" altLang="en-US" dirty="0"/>
              <a:t>Other living things are dependent on the natural night sky too and are affected by the diminishing of the night sky by artificial light. </a:t>
            </a:r>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700A719F-3D4C-4B52-9E26-7857D9C381A9}" type="slidenum">
              <a:rPr lang="en-US" altLang="en-US" smtClean="0">
                <a:latin typeface="Calibri" panose="020F0502020204030204" pitchFamily="34" charset="0"/>
              </a:rPr>
              <a:pPr/>
              <a:t>10</a:t>
            </a:fld>
            <a:endParaRPr lang="en-US" altLang="en-US">
              <a:latin typeface="Calibri" panose="020F0502020204030204" pitchFamily="34" charset="0"/>
            </a:endParaRPr>
          </a:p>
        </p:txBody>
      </p:sp>
    </p:spTree>
    <p:extLst>
      <p:ext uri="{BB962C8B-B14F-4D97-AF65-F5344CB8AC3E}">
        <p14:creationId xmlns:p14="http://schemas.microsoft.com/office/powerpoint/2010/main" val="4006407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a:extLst>
              <a:ext uri="{FF2B5EF4-FFF2-40B4-BE49-F238E27FC236}">
                <a16:creationId xmlns:a16="http://schemas.microsoft.com/office/drawing/2014/main" id="{BDD08B69-F6ED-3446-A574-E39246A699C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8" name="Notes Placeholder 2">
            <a:extLst>
              <a:ext uri="{FF2B5EF4-FFF2-40B4-BE49-F238E27FC236}">
                <a16:creationId xmlns:a16="http://schemas.microsoft.com/office/drawing/2014/main" id="{547260DE-6BD8-2845-B7D7-06A5E315303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t>Almost all living things – plants and animals – need natural darkness to thrive. Our artificial lights disrupt the navigational systems of many animals, including our beautiful migratory birds. Our artificial lights at night cause the disruption of reproductive processes, circadian rhythms, and annual cycles. Part of that is the suppression of melatonin in almost every living thing. Melatonin is exceptionally important for health! Artificial light alters when plants bloom.  It changes the balance between predators and prey.  Our artificial light slipping into the world beyond where we need to see causes habitat destruction. </a:t>
            </a:r>
            <a:r>
              <a:rPr lang="en-US" altLang="en-US" b="1" dirty="0"/>
              <a:t>What can we do about that and about the other challenges of outdoor lighting we’ve talked about?</a:t>
            </a:r>
          </a:p>
        </p:txBody>
      </p:sp>
      <p:sp>
        <p:nvSpPr>
          <p:cNvPr id="29699" name="Slide Number Placeholder 3">
            <a:extLst>
              <a:ext uri="{FF2B5EF4-FFF2-40B4-BE49-F238E27FC236}">
                <a16:creationId xmlns:a16="http://schemas.microsoft.com/office/drawing/2014/main" id="{F37DDA2D-6C22-2F4A-AFBF-7B8694889B0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1407747E-1533-1947-AF67-2981DB1D45BC}" type="slidenum">
              <a:rPr lang="en-US" altLang="en-US" sz="1200">
                <a:latin typeface="Calibri" panose="020F0502020204030204" pitchFamily="34" charset="0"/>
              </a:rPr>
              <a:pPr/>
              <a:t>11</a:t>
            </a:fld>
            <a:endParaRPr lang="en-US" altLang="en-US" sz="1200">
              <a:latin typeface="Calibri" panose="020F0502020204030204" pitchFamily="34" charset="0"/>
            </a:endParaRPr>
          </a:p>
        </p:txBody>
      </p:sp>
    </p:spTree>
    <p:extLst>
      <p:ext uri="{BB962C8B-B14F-4D97-AF65-F5344CB8AC3E}">
        <p14:creationId xmlns:p14="http://schemas.microsoft.com/office/powerpoint/2010/main" val="30421004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200" b="0" i="0" kern="1200" dirty="0">
                <a:solidFill>
                  <a:schemeClr val="tx1"/>
                </a:solidFill>
                <a:effectLst/>
                <a:latin typeface="+mn-lt"/>
                <a:ea typeface="MS PGothic" panose="020B0600070205080204" pitchFamily="34" charset="-128"/>
                <a:cs typeface="MS PGothic" charset="0"/>
              </a:rPr>
              <a:t>How do we change our outdoor lighting to see better and fix these problems? </a:t>
            </a:r>
            <a:r>
              <a:rPr lang="en-US" altLang="en-US" b="1" dirty="0">
                <a:latin typeface="Calisto MT" panose="02040603050505030304" pitchFamily="18" charset="77"/>
              </a:rPr>
              <a:t>We’ve talked about the results of poor lighting. What does good quality lighting look like?</a:t>
            </a:r>
          </a:p>
          <a:p>
            <a:pPr eaLnBrk="1" hangingPunct="1">
              <a:spcBef>
                <a:spcPct val="0"/>
              </a:spcBef>
            </a:pPr>
            <a:endParaRPr lang="en-US" altLang="en-US" dirty="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AD0DC5E2-2F03-4E8C-A008-E5EEB8E4FFF6}" type="slidenum">
              <a:rPr lang="en-US" altLang="en-US" smtClean="0">
                <a:latin typeface="Calibri" panose="020F0502020204030204" pitchFamily="34" charset="0"/>
              </a:rPr>
              <a:pPr/>
              <a:t>12</a:t>
            </a:fld>
            <a:endParaRPr lang="en-US" altLang="en-US">
              <a:latin typeface="Calibri" panose="020F0502020204030204" pitchFamily="34" charset="0"/>
            </a:endParaRPr>
          </a:p>
        </p:txBody>
      </p:sp>
    </p:spTree>
    <p:extLst>
      <p:ext uri="{BB962C8B-B14F-4D97-AF65-F5344CB8AC3E}">
        <p14:creationId xmlns:p14="http://schemas.microsoft.com/office/powerpoint/2010/main" val="18587276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798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a:latin typeface="Calisto MT" panose="02040603050505030304" pitchFamily="18" charset="77"/>
              </a:rPr>
              <a:t>Following these guidelines, we can have as much light as we need while we limit the harmful effects and waste that can be associated with outdoor lighting! </a:t>
            </a:r>
          </a:p>
          <a:p>
            <a:pPr>
              <a:spcBef>
                <a:spcPct val="0"/>
              </a:spcBef>
            </a:pPr>
            <a:r>
              <a:rPr lang="en-US" altLang="en-US" dirty="0">
                <a:latin typeface="Calisto MT" panose="02040603050505030304" pitchFamily="18" charset="77"/>
              </a:rPr>
              <a:t>Let’s look at some examples…………</a:t>
            </a:r>
          </a:p>
          <a:p>
            <a:pPr>
              <a:spcBef>
                <a:spcPct val="0"/>
              </a:spcBef>
            </a:pPr>
            <a:endParaRPr lang="en-US" altLang="en-US" b="1" dirty="0">
              <a:latin typeface="Calisto MT" panose="02040603050505030304" pitchFamily="18" charset="77"/>
            </a:endParaRPr>
          </a:p>
        </p:txBody>
      </p:sp>
      <p:sp>
        <p:nvSpPr>
          <p:cNvPr id="798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fld id="{F0A7A587-B2D7-3F40-A3F2-890053023941}" type="slidenum">
              <a:rPr lang="en-US" altLang="en-US">
                <a:latin typeface="Calibri" charset="0"/>
              </a:rPr>
              <a:pPr/>
              <a:t>13</a:t>
            </a:fld>
            <a:endParaRPr lang="en-US" altLang="en-US">
              <a:latin typeface="Calibri" charset="0"/>
            </a:endParaRPr>
          </a:p>
        </p:txBody>
      </p:sp>
    </p:spTree>
    <p:extLst>
      <p:ext uri="{BB962C8B-B14F-4D97-AF65-F5344CB8AC3E}">
        <p14:creationId xmlns:p14="http://schemas.microsoft.com/office/powerpoint/2010/main" val="15563616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t>Offer </a:t>
            </a:r>
            <a:r>
              <a:rPr lang="ja-JP" altLang="en-US"/>
              <a:t>“</a:t>
            </a:r>
            <a:r>
              <a:rPr lang="en-US" altLang="ja-JP" dirty="0"/>
              <a:t>Better Lights for Better Nights</a:t>
            </a:r>
            <a:r>
              <a:rPr lang="ja-JP" altLang="en-US"/>
              <a:t>”</a:t>
            </a:r>
            <a:r>
              <a:rPr lang="en-US" altLang="ja-JP" dirty="0"/>
              <a:t> handout prepared by Bob </a:t>
            </a:r>
            <a:r>
              <a:rPr lang="en-US" altLang="ja-JP" dirty="0" err="1"/>
              <a:t>Crelin</a:t>
            </a:r>
            <a:r>
              <a:rPr lang="en-US" altLang="ja-JP" dirty="0"/>
              <a:t>.</a:t>
            </a:r>
          </a:p>
          <a:p>
            <a:pPr eaLnBrk="1" hangingPunct="1"/>
            <a:r>
              <a:rPr lang="en-US" altLang="en-US" dirty="0"/>
              <a:t>Note that all the lights on the “Acceptable” side shield the source of the light. This is one of the keys to being able to see better. Shield that light source!</a:t>
            </a:r>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AAC68418-D4C9-4D3B-9166-226225A6C78A}" type="slidenum">
              <a:rPr lang="en-US" altLang="en-US" smtClean="0">
                <a:latin typeface="Calibri" panose="020F0502020204030204" pitchFamily="34" charset="0"/>
              </a:rPr>
              <a:pPr/>
              <a:t>14</a:t>
            </a:fld>
            <a:endParaRPr lang="en-US" altLang="en-US">
              <a:latin typeface="Calibri" panose="020F0502020204030204" pitchFamily="34" charset="0"/>
            </a:endParaRPr>
          </a:p>
        </p:txBody>
      </p:sp>
    </p:spTree>
    <p:extLst>
      <p:ext uri="{BB962C8B-B14F-4D97-AF65-F5344CB8AC3E}">
        <p14:creationId xmlns:p14="http://schemas.microsoft.com/office/powerpoint/2010/main" val="31387316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880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ea typeface="MS PGothic" charset="-128"/>
              </a:rPr>
              <a:t>Additional shielding protects us from glare and light trespass. The one on the right is the best! Note that the term “Fully Shielded”, as defined by the lighting industry, does NOT include the shield that you see in the photo on the right. Either recessing or shielding the source of the light so that you do not see the source from any other property (nor from above) reduces the light that shines in the “glare zone” and makes it easier for us to see at night. </a:t>
            </a:r>
          </a:p>
        </p:txBody>
      </p:sp>
      <p:sp>
        <p:nvSpPr>
          <p:cNvPr id="880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fld id="{F00A4A38-9DA7-5E42-B1DA-D9A6DBAB08EE}" type="slidenum">
              <a:rPr lang="en-US" altLang="en-US">
                <a:latin typeface="Calibri" charset="0"/>
              </a:rPr>
              <a:pPr/>
              <a:t>15</a:t>
            </a:fld>
            <a:endParaRPr lang="en-US" altLang="en-US">
              <a:latin typeface="Calibri" charset="0"/>
            </a:endParaRPr>
          </a:p>
        </p:txBody>
      </p:sp>
    </p:spTree>
    <p:extLst>
      <p:ext uri="{BB962C8B-B14F-4D97-AF65-F5344CB8AC3E}">
        <p14:creationId xmlns:p14="http://schemas.microsoft.com/office/powerpoint/2010/main" val="10235997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t> We can have the outdoor lighting we need and protect the night sky at the same time. Shield lights in the same way as the one on the far right. Notice the circle of useful light is the same in each depiction.</a:t>
            </a:r>
          </a:p>
          <a:p>
            <a:pPr eaLnBrk="1" hangingPunct="1"/>
            <a:r>
              <a:rPr lang="en-US" altLang="en-US" dirty="0"/>
              <a:t>NOTE: For many years we thought that “full cutoff” lighting – like the one labeled “good” was the right thing to do. We now know that the light within 15 degrees up and down from that 90 degree “full cutoff” creates more sky glow than light that is directed straight up into the sky. So, go for the recessed light like the one labeled “better”. </a:t>
            </a:r>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70C54A8A-9AF5-4E58-AC40-49E612C97E81}" type="slidenum">
              <a:rPr lang="en-US" altLang="en-US" smtClean="0">
                <a:latin typeface="Calibri" panose="020F0502020204030204" pitchFamily="34" charset="0"/>
              </a:rPr>
              <a:pPr/>
              <a:t>16</a:t>
            </a:fld>
            <a:endParaRPr lang="en-US" altLang="en-US">
              <a:latin typeface="Calibri" panose="020F0502020204030204" pitchFamily="34" charset="0"/>
            </a:endParaRPr>
          </a:p>
        </p:txBody>
      </p:sp>
    </p:spTree>
    <p:extLst>
      <p:ext uri="{BB962C8B-B14F-4D97-AF65-F5344CB8AC3E}">
        <p14:creationId xmlns:p14="http://schemas.microsoft.com/office/powerpoint/2010/main" val="34167429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2"/>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fld id="{A577ABE5-7E78-494D-B462-A185EE6E5717}" type="slidenum">
              <a:rPr lang="en-US" altLang="en-US">
                <a:latin typeface="Calibri" charset="0"/>
              </a:rPr>
              <a:pPr/>
              <a:t>17</a:t>
            </a:fld>
            <a:endParaRPr lang="en-US" altLang="en-US">
              <a:latin typeface="Calibri" charset="0"/>
            </a:endParaRPr>
          </a:p>
        </p:txBody>
      </p:sp>
      <p:sp>
        <p:nvSpPr>
          <p:cNvPr id="90114" name="Rectangle 2"/>
          <p:cNvSpPr>
            <a:spLocks noGrp="1" noRot="1" noChangeAspect="1" noChangeArrowheads="1" noTextEdit="1"/>
          </p:cNvSpPr>
          <p:nvPr>
            <p:ph type="sldImg"/>
          </p:nvPr>
        </p:nvSpPr>
        <p:spPr bwMode="auto">
          <a:xfrm>
            <a:off x="1143000" y="685800"/>
            <a:ext cx="4573588"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90115"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40000"/>
              </a:spcBef>
            </a:pPr>
            <a:r>
              <a:rPr lang="en-US" altLang="en-US" sz="900" dirty="0">
                <a:latin typeface="Calisto MT" charset="0"/>
                <a:ea typeface="MS PGothic" charset="-128"/>
              </a:rPr>
              <a:t>Shielded lighting provides a safer and more attractive solution.</a:t>
            </a:r>
          </a:p>
          <a:p>
            <a:pPr eaLnBrk="1" hangingPunct="1">
              <a:spcBef>
                <a:spcPct val="40000"/>
              </a:spcBef>
            </a:pPr>
            <a:r>
              <a:rPr lang="en-US" altLang="en-US" sz="900" dirty="0">
                <a:latin typeface="Calisto MT" charset="0"/>
                <a:ea typeface="MS PGothic" charset="-128"/>
              </a:rPr>
              <a:t>Shielded / recessed lights are a great solution for residential or commercial needs. The key is to install the fixture or shield so that the light neither spills above the horizontal nor onto neighboring property. </a:t>
            </a:r>
          </a:p>
          <a:p>
            <a:pPr eaLnBrk="1" hangingPunct="1">
              <a:spcBef>
                <a:spcPct val="40000"/>
              </a:spcBef>
            </a:pPr>
            <a:r>
              <a:rPr lang="en-US" altLang="en-US" sz="900" dirty="0">
                <a:latin typeface="Calisto MT" charset="0"/>
                <a:ea typeface="MS PGothic" charset="-128"/>
              </a:rPr>
              <a:t>Recessed or fully shielded lights under the gas station canopy provide excellent illumination to the pumps and the general area without creating glare for drivers pulling in or driving by. </a:t>
            </a:r>
          </a:p>
          <a:p>
            <a:pPr eaLnBrk="1" hangingPunct="1">
              <a:spcBef>
                <a:spcPct val="40000"/>
              </a:spcBef>
            </a:pPr>
            <a:endParaRPr lang="en-US" altLang="en-US" sz="900" dirty="0">
              <a:latin typeface="Calisto MT" charset="0"/>
              <a:ea typeface="MS PGothic" charset="-128"/>
            </a:endParaRPr>
          </a:p>
        </p:txBody>
      </p:sp>
    </p:spTree>
    <p:extLst>
      <p:ext uri="{BB962C8B-B14F-4D97-AF65-F5344CB8AC3E}">
        <p14:creationId xmlns:p14="http://schemas.microsoft.com/office/powerpoint/2010/main" val="170765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50FB75CA-A208-2E4A-9A59-9E08F5EEE4B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Calisto MT" panose="02040603050505030304" pitchFamily="18" charset="77"/>
              </a:defRPr>
            </a:lvl1pPr>
            <a:lvl2pPr marL="742950" indent="-285750">
              <a:defRPr sz="1400">
                <a:solidFill>
                  <a:schemeClr val="tx1"/>
                </a:solidFill>
                <a:latin typeface="Calisto MT" panose="02040603050505030304" pitchFamily="18" charset="77"/>
              </a:defRPr>
            </a:lvl2pPr>
            <a:lvl3pPr marL="1143000" indent="-228600">
              <a:defRPr sz="1400">
                <a:solidFill>
                  <a:schemeClr val="tx1"/>
                </a:solidFill>
                <a:latin typeface="Calisto MT" panose="02040603050505030304" pitchFamily="18" charset="77"/>
              </a:defRPr>
            </a:lvl3pPr>
            <a:lvl4pPr marL="1600200" indent="-228600">
              <a:defRPr sz="1400">
                <a:solidFill>
                  <a:schemeClr val="tx1"/>
                </a:solidFill>
                <a:latin typeface="Calisto MT" panose="02040603050505030304" pitchFamily="18" charset="77"/>
              </a:defRPr>
            </a:lvl4pPr>
            <a:lvl5pPr marL="2057400" indent="-228600">
              <a:defRPr sz="1400">
                <a:solidFill>
                  <a:schemeClr val="tx1"/>
                </a:solidFill>
                <a:latin typeface="Calisto MT" panose="02040603050505030304" pitchFamily="18" charset="77"/>
              </a:defRPr>
            </a:lvl5pPr>
            <a:lvl6pPr marL="2514600" indent="-228600" eaLnBrk="0" fontAlgn="base" hangingPunct="0">
              <a:spcBef>
                <a:spcPct val="0"/>
              </a:spcBef>
              <a:spcAft>
                <a:spcPct val="0"/>
              </a:spcAft>
              <a:defRPr sz="1400">
                <a:solidFill>
                  <a:schemeClr val="tx1"/>
                </a:solidFill>
                <a:latin typeface="Calisto MT" panose="02040603050505030304" pitchFamily="18" charset="77"/>
              </a:defRPr>
            </a:lvl6pPr>
            <a:lvl7pPr marL="2971800" indent="-228600" eaLnBrk="0" fontAlgn="base" hangingPunct="0">
              <a:spcBef>
                <a:spcPct val="0"/>
              </a:spcBef>
              <a:spcAft>
                <a:spcPct val="0"/>
              </a:spcAft>
              <a:defRPr sz="1400">
                <a:solidFill>
                  <a:schemeClr val="tx1"/>
                </a:solidFill>
                <a:latin typeface="Calisto MT" panose="02040603050505030304" pitchFamily="18" charset="77"/>
              </a:defRPr>
            </a:lvl7pPr>
            <a:lvl8pPr marL="3429000" indent="-228600" eaLnBrk="0" fontAlgn="base" hangingPunct="0">
              <a:spcBef>
                <a:spcPct val="0"/>
              </a:spcBef>
              <a:spcAft>
                <a:spcPct val="0"/>
              </a:spcAft>
              <a:defRPr sz="1400">
                <a:solidFill>
                  <a:schemeClr val="tx1"/>
                </a:solidFill>
                <a:latin typeface="Calisto MT" panose="02040603050505030304" pitchFamily="18" charset="77"/>
              </a:defRPr>
            </a:lvl8pPr>
            <a:lvl9pPr marL="3886200" indent="-228600" eaLnBrk="0" fontAlgn="base" hangingPunct="0">
              <a:spcBef>
                <a:spcPct val="0"/>
              </a:spcBef>
              <a:spcAft>
                <a:spcPct val="0"/>
              </a:spcAft>
              <a:defRPr sz="1400">
                <a:solidFill>
                  <a:schemeClr val="tx1"/>
                </a:solidFill>
                <a:latin typeface="Calisto MT" panose="02040603050505030304" pitchFamily="18" charset="77"/>
              </a:defRPr>
            </a:lvl9pPr>
          </a:lstStyle>
          <a:p>
            <a:fld id="{10201D6A-15D5-6342-A86A-B7F5FA151EB9}" type="slidenum">
              <a:rPr lang="en-US" altLang="en-US" sz="1200"/>
              <a:pPr/>
              <a:t>18</a:t>
            </a:fld>
            <a:endParaRPr lang="en-US" altLang="en-US" sz="1200"/>
          </a:p>
        </p:txBody>
      </p:sp>
      <p:sp>
        <p:nvSpPr>
          <p:cNvPr id="33795" name="Rectangle 2">
            <a:extLst>
              <a:ext uri="{FF2B5EF4-FFF2-40B4-BE49-F238E27FC236}">
                <a16:creationId xmlns:a16="http://schemas.microsoft.com/office/drawing/2014/main" id="{3A1FBD89-FB52-594F-AC45-00749F37BC68}"/>
              </a:ext>
            </a:extLst>
          </p:cNvPr>
          <p:cNvSpPr>
            <a:spLocks noGrp="1" noRot="1" noChangeAspect="1" noChangeArrowheads="1" noTextEdit="1"/>
          </p:cNvSpPr>
          <p:nvPr>
            <p:ph type="sldImg"/>
          </p:nvPr>
        </p:nvSpPr>
        <p:spPr bwMode="auto">
          <a:xfrm>
            <a:off x="1152525" y="682625"/>
            <a:ext cx="4554538" cy="34163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6" name="Rectangle 3">
            <a:extLst>
              <a:ext uri="{FF2B5EF4-FFF2-40B4-BE49-F238E27FC236}">
                <a16:creationId xmlns:a16="http://schemas.microsoft.com/office/drawing/2014/main" id="{AB3F2928-7B07-0846-AEF3-DE5F8600B8C3}"/>
              </a:ext>
            </a:extLst>
          </p:cNvPr>
          <p:cNvSpPr>
            <a:spLocks noGrp="1" noChangeArrowheads="1"/>
          </p:cNvSpPr>
          <p:nvPr>
            <p:ph type="body" idx="1"/>
          </p:nvPr>
        </p:nvSpPr>
        <p:spPr bwMode="auto">
          <a:xfrm>
            <a:off x="914400" y="4325938"/>
            <a:ext cx="5029200" cy="40989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100" b="1" dirty="0">
                <a:latin typeface="Calisto MT" panose="02040603050505030304" pitchFamily="18" charset="77"/>
                <a:cs typeface="Times New Roman" panose="02020603050405020304" pitchFamily="18" charset="0"/>
              </a:rPr>
              <a:t>Keep in mind that in addition to seeing better, saving money, protecting our health, and protecting the night sky, that good lighting is an asset for a business. </a:t>
            </a:r>
          </a:p>
          <a:p>
            <a:r>
              <a:rPr lang="en-US" altLang="en-US" sz="1100" dirty="0">
                <a:latin typeface="Calisto MT" panose="02040603050505030304" pitchFamily="18" charset="77"/>
                <a:cs typeface="Times New Roman" panose="02020603050405020304" pitchFamily="18" charset="0"/>
              </a:rPr>
              <a:t>A lot of businesses seem to be raging a war to see who can have the brightest lights. As you pull out of a brightly lit business into the darker street or vice versa, it takes your eyes time to adjust. During that adjustment period you and any other cars or people around you are at risk.</a:t>
            </a:r>
          </a:p>
          <a:p>
            <a:endParaRPr lang="en-US" altLang="en-US" sz="800" dirty="0">
              <a:latin typeface="Calisto MT" panose="02040603050505030304" pitchFamily="18" charset="77"/>
              <a:cs typeface="Times New Roman" panose="02020603050405020304" pitchFamily="18" charset="0"/>
            </a:endParaRPr>
          </a:p>
          <a:p>
            <a:r>
              <a:rPr lang="en-US" altLang="en-US" sz="1100" dirty="0">
                <a:latin typeface="Calisto MT" panose="02040603050505030304" pitchFamily="18" charset="77"/>
                <a:cs typeface="Times New Roman" panose="02020603050405020304" pitchFamily="18" charset="0"/>
              </a:rPr>
              <a:t>Not too long ago this service station shielded it lights and reduced the wattage as a test. Notice in the picture on the right that the shielded lights, which are directed towards the ground, produce a more even distribution of light where it is needed, allowing you to see more clearly in the lit area as well as on the edges of the lit area</a:t>
            </a:r>
            <a:r>
              <a:rPr lang="en-US" altLang="en-US" sz="1100" dirty="0">
                <a:latin typeface="Calisto MT" panose="02040603050505030304" pitchFamily="18" charset="77"/>
              </a:rPr>
              <a:t>.</a:t>
            </a:r>
          </a:p>
          <a:p>
            <a:endParaRPr lang="en-US" altLang="en-US" sz="800" dirty="0">
              <a:latin typeface="Calisto MT" panose="02040603050505030304" pitchFamily="18" charset="77"/>
            </a:endParaRPr>
          </a:p>
          <a:p>
            <a:r>
              <a:rPr lang="en-US" altLang="en-US" sz="1100" dirty="0">
                <a:latin typeface="Calisto MT" panose="02040603050505030304" pitchFamily="18" charset="77"/>
              </a:rPr>
              <a:t>The unshielded lights on the left not only produce glare that reduces your ability to see but, the lights are so bright that the beams of light hit the ground and bounce back producing additional glare. Notice how the service station details look fuzzy in the photo on the left. That’s a result of all the glare. </a:t>
            </a:r>
          </a:p>
          <a:p>
            <a:endParaRPr lang="en-US" altLang="en-US" sz="800" dirty="0">
              <a:latin typeface="Calisto MT" panose="02040603050505030304" pitchFamily="18" charset="77"/>
            </a:endParaRPr>
          </a:p>
          <a:p>
            <a:r>
              <a:rPr lang="en-US" altLang="en-US" sz="1100" dirty="0">
                <a:latin typeface="Calisto MT" panose="02040603050505030304" pitchFamily="18" charset="77"/>
              </a:rPr>
              <a:t> </a:t>
            </a:r>
            <a:r>
              <a:rPr lang="en-US" altLang="en-US" sz="1100" b="1" dirty="0">
                <a:latin typeface="Calisto MT" panose="02040603050505030304" pitchFamily="18" charset="77"/>
              </a:rPr>
              <a:t>They shielded their lights as part of a LP reduction experiment. They were surprised when they got an immediate increase in business. </a:t>
            </a:r>
          </a:p>
        </p:txBody>
      </p:sp>
    </p:spTree>
    <p:extLst>
      <p:ext uri="{BB962C8B-B14F-4D97-AF65-F5344CB8AC3E}">
        <p14:creationId xmlns:p14="http://schemas.microsoft.com/office/powerpoint/2010/main" val="120383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t>Cooler lights (specifically cooler, whiter LED’s) create more glare</a:t>
            </a:r>
            <a:r>
              <a:rPr lang="en-US" altLang="en-US" baseline="0" dirty="0"/>
              <a:t> and therefore reduce our ability to see at night. </a:t>
            </a:r>
          </a:p>
          <a:p>
            <a:pPr eaLnBrk="1" hangingPunct="1"/>
            <a:r>
              <a:rPr lang="en-US" altLang="en-US" dirty="0"/>
              <a:t>Warmer lights not only create less glare but they have less light</a:t>
            </a:r>
            <a:r>
              <a:rPr lang="en-US" altLang="en-US" baseline="0" dirty="0"/>
              <a:t> in the blue wavelength</a:t>
            </a:r>
            <a:r>
              <a:rPr lang="en-US" altLang="en-US" dirty="0"/>
              <a:t>. It’s that blue wavelength of lights</a:t>
            </a:r>
            <a:r>
              <a:rPr lang="en-US" altLang="en-US" baseline="0" dirty="0"/>
              <a:t> that is most efficient at stopping our melatonin production. That is, the cooler, whiter lights are more detrimental to your health than the warmer lights.</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ltLang="en-US" dirty="0">
              <a:latin typeface="Calisto MT" panose="02040603050505030304" pitchFamily="18" charset="77"/>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a:latin typeface="Calisto MT" panose="02040603050505030304" pitchFamily="18" charset="77"/>
              </a:rPr>
              <a:t>If Needed: The cones of the retina respond to bright, whiter lights and provide daytime, that is, photopic, (</a:t>
            </a:r>
            <a:r>
              <a:rPr lang="en-US" altLang="en-US" dirty="0" err="1">
                <a:latin typeface="Calisto MT" panose="02040603050505030304" pitchFamily="18" charset="77"/>
              </a:rPr>
              <a:t>fo</a:t>
            </a:r>
            <a:r>
              <a:rPr lang="en-US" altLang="en-US" dirty="0">
                <a:latin typeface="Calisto MT" panose="02040603050505030304" pitchFamily="18" charset="77"/>
              </a:rPr>
              <a:t>’ </a:t>
            </a:r>
            <a:r>
              <a:rPr lang="en-US" altLang="en-US" dirty="0" err="1">
                <a:latin typeface="Calisto MT" panose="02040603050505030304" pitchFamily="18" charset="77"/>
              </a:rPr>
              <a:t>topik</a:t>
            </a:r>
            <a:r>
              <a:rPr lang="en-US" altLang="en-US" dirty="0">
                <a:latin typeface="Calisto MT" panose="02040603050505030304" pitchFamily="18" charset="77"/>
              </a:rPr>
              <a:t>) vision. The rods are sensitive to dim light and we use them for nighttime, that is, scotopic (</a:t>
            </a:r>
            <a:r>
              <a:rPr lang="en-US" altLang="en-US" dirty="0" err="1">
                <a:latin typeface="Calisto MT" panose="02040603050505030304" pitchFamily="18" charset="77"/>
              </a:rPr>
              <a:t>sca</a:t>
            </a:r>
            <a:r>
              <a:rPr lang="en-US" altLang="en-US" dirty="0">
                <a:latin typeface="Calisto MT" panose="02040603050505030304" pitchFamily="18" charset="77"/>
              </a:rPr>
              <a:t>’ ta </a:t>
            </a:r>
            <a:r>
              <a:rPr lang="en-US" altLang="en-US" dirty="0" err="1">
                <a:latin typeface="Calisto MT" panose="02040603050505030304" pitchFamily="18" charset="77"/>
              </a:rPr>
              <a:t>pik</a:t>
            </a:r>
            <a:r>
              <a:rPr lang="en-US" altLang="en-US" dirty="0">
                <a:latin typeface="Calisto MT" panose="02040603050505030304" pitchFamily="18" charset="77"/>
              </a:rPr>
              <a:t>), vision. Cones respond best to light in the yellow spectrum and rods are most sensitive to light in the blue-green spectrum. So, we not only need less wattage to see best at night but we need to consider the color of the light.</a:t>
            </a:r>
          </a:p>
          <a:p>
            <a:pPr eaLnBrk="1" hangingPunct="1"/>
            <a:endParaRPr lang="en-US" altLang="en-US" dirty="0"/>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70C54A8A-9AF5-4E58-AC40-49E612C97E81}" type="slidenum">
              <a:rPr lang="en-US" altLang="en-US" smtClean="0">
                <a:latin typeface="Calibri" panose="020F0502020204030204" pitchFamily="34" charset="0"/>
              </a:rPr>
              <a:pPr/>
              <a:t>19</a:t>
            </a:fld>
            <a:endParaRPr lang="en-US" altLang="en-US">
              <a:latin typeface="Calibri" panose="020F0502020204030204" pitchFamily="34" charset="0"/>
            </a:endParaRPr>
          </a:p>
        </p:txBody>
      </p:sp>
    </p:spTree>
    <p:extLst>
      <p:ext uri="{BB962C8B-B14F-4D97-AF65-F5344CB8AC3E}">
        <p14:creationId xmlns:p14="http://schemas.microsoft.com/office/powerpoint/2010/main" val="473802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Let’s first look at the challenges coming from our use of artificial outdoor lighting at night.</a:t>
            </a:r>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1D46781A-8CE6-4456-AC1B-CE2D6EBEC795}" type="slidenum">
              <a:rPr lang="en-US" altLang="en-US" smtClean="0">
                <a:latin typeface="Calibri" panose="020F0502020204030204" pitchFamily="34" charset="0"/>
              </a:rPr>
              <a:pPr/>
              <a:t>2</a:t>
            </a:fld>
            <a:endParaRPr lang="en-US" altLang="en-US">
              <a:latin typeface="Calibri" panose="020F0502020204030204" pitchFamily="34" charset="0"/>
            </a:endParaRPr>
          </a:p>
        </p:txBody>
      </p:sp>
    </p:spTree>
    <p:extLst>
      <p:ext uri="{BB962C8B-B14F-4D97-AF65-F5344CB8AC3E}">
        <p14:creationId xmlns:p14="http://schemas.microsoft.com/office/powerpoint/2010/main" val="23527312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Turn your lights off when you’re not there, or anytime you can take the time to let your eyes adjust to see by the stars and moon.</a:t>
            </a:r>
          </a:p>
          <a:p>
            <a:endParaRPr lang="en-US" dirty="0"/>
          </a:p>
          <a:p>
            <a:r>
              <a:rPr lang="en-US" altLang="en-US" sz="1200" dirty="0">
                <a:latin typeface="Calisto MT" panose="02040603050505030304" pitchFamily="18" charset="77"/>
                <a:cs typeface="Times New Roman" panose="02020603050405020304" pitchFamily="18" charset="0"/>
              </a:rPr>
              <a:t>Yes, lights can make us feel more secure – but not necessarily BE more secure. We need to make sure the lights don’t create glare that can blind us and that they don’t create a sharp contrast between the lit and unlit areas. </a:t>
            </a:r>
          </a:p>
          <a:p>
            <a:endParaRPr lang="en-US" altLang="en-US" sz="1200" dirty="0">
              <a:latin typeface="Calisto MT" panose="02040603050505030304" pitchFamily="18" charset="77"/>
              <a:cs typeface="Times New Roman" panose="02020603050405020304" pitchFamily="18" charset="0"/>
            </a:endParaRPr>
          </a:p>
          <a:p>
            <a:r>
              <a:rPr lang="en-US" altLang="en-US" sz="1200" dirty="0">
                <a:latin typeface="Calisto MT" panose="02040603050505030304" pitchFamily="18" charset="77"/>
                <a:cs typeface="Times New Roman" panose="02020603050405020304" pitchFamily="18" charset="0"/>
              </a:rPr>
              <a:t>We should remember that criminals need light too. </a:t>
            </a:r>
            <a:r>
              <a:rPr lang="en-US" altLang="en-US" sz="1200" dirty="0">
                <a:solidFill>
                  <a:srgbClr val="0000FF"/>
                </a:solidFill>
                <a:latin typeface="Calisto MT" panose="02040603050505030304" pitchFamily="18" charset="77"/>
                <a:cs typeface="Times New Roman" panose="02020603050405020304" pitchFamily="18" charset="0"/>
              </a:rPr>
              <a:t>Lighting manufacturers will tell you that lights prevent crime. But professional studies in the U.S and abroad show that light does</a:t>
            </a:r>
            <a:r>
              <a:rPr lang="en-US" altLang="en-US" sz="1200" u="sng" dirty="0">
                <a:solidFill>
                  <a:srgbClr val="0000FF"/>
                </a:solidFill>
                <a:latin typeface="Calisto MT" panose="02040603050505030304" pitchFamily="18" charset="77"/>
                <a:cs typeface="Times New Roman" panose="02020603050405020304" pitchFamily="18" charset="0"/>
              </a:rPr>
              <a:t> not</a:t>
            </a:r>
            <a:r>
              <a:rPr lang="en-US" altLang="en-US" sz="1200" dirty="0">
                <a:solidFill>
                  <a:srgbClr val="0000FF"/>
                </a:solidFill>
                <a:latin typeface="Calisto MT" panose="02040603050505030304" pitchFamily="18" charset="77"/>
                <a:cs typeface="Times New Roman" panose="02020603050405020304" pitchFamily="18" charset="0"/>
              </a:rPr>
              <a:t> deter crime. </a:t>
            </a:r>
          </a:p>
          <a:p>
            <a:endParaRPr lang="en-US" altLang="en-US" sz="1200" b="1" dirty="0">
              <a:solidFill>
                <a:srgbClr val="0000FF"/>
              </a:solidFill>
              <a:latin typeface="Calisto MT" panose="02040603050505030304" pitchFamily="18" charset="77"/>
              <a:cs typeface="Times New Roman" panose="02020603050405020304" pitchFamily="18" charset="0"/>
            </a:endParaRPr>
          </a:p>
          <a:p>
            <a:r>
              <a:rPr lang="en-US" altLang="en-US" sz="1200" dirty="0">
                <a:latin typeface="Calisto MT" panose="02040603050505030304" pitchFamily="18" charset="77"/>
                <a:cs typeface="Times New Roman" panose="02020603050405020304" pitchFamily="18" charset="0"/>
              </a:rPr>
              <a:t>To use lights to improve security, the most effective means is to provide a sudden change to the surrounding environment. Sensor governed security lighting that turns on when someone approaches an area is the most effective means of attracting attention and driving away someone with criminal intent. Remember that even these lights should be installed so that they neither produce glare nor uneven illumination that can conceal a criminal.</a:t>
            </a:r>
            <a:endParaRPr lang="en-US" dirty="0"/>
          </a:p>
        </p:txBody>
      </p:sp>
      <p:sp>
        <p:nvSpPr>
          <p:cNvPr id="4" name="Slide Number Placeholder 3"/>
          <p:cNvSpPr>
            <a:spLocks noGrp="1"/>
          </p:cNvSpPr>
          <p:nvPr>
            <p:ph type="sldNum" sz="quarter" idx="10"/>
          </p:nvPr>
        </p:nvSpPr>
        <p:spPr/>
        <p:txBody>
          <a:bodyPr/>
          <a:lstStyle/>
          <a:p>
            <a:pPr>
              <a:defRPr/>
            </a:pPr>
            <a:fld id="{8E518249-AF87-411D-896B-B8DB40F81D10}" type="slidenum">
              <a:rPr lang="en-US" altLang="x-none" smtClean="0"/>
              <a:pPr>
                <a:defRPr/>
              </a:pPr>
              <a:t>20</a:t>
            </a:fld>
            <a:endParaRPr lang="en-US" altLang="x-none"/>
          </a:p>
        </p:txBody>
      </p:sp>
    </p:spTree>
    <p:extLst>
      <p:ext uri="{BB962C8B-B14F-4D97-AF65-F5344CB8AC3E}">
        <p14:creationId xmlns:p14="http://schemas.microsoft.com/office/powerpoint/2010/main" val="13663669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The Challenge</a:t>
            </a:r>
          </a:p>
          <a:p>
            <a:pPr eaLnBrk="1" hangingPunct="1">
              <a:spcBef>
                <a:spcPct val="0"/>
              </a:spcBef>
            </a:pPr>
            <a:endParaRPr lang="en-US" altLang="en-US" dirty="0"/>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8B43450E-232C-41F6-BEF1-02B6AD2D4573}" type="slidenum">
              <a:rPr lang="en-US" altLang="en-US" smtClean="0">
                <a:latin typeface="Calibri" panose="020F0502020204030204" pitchFamily="34" charset="0"/>
              </a:rPr>
              <a:pPr/>
              <a:t>21</a:t>
            </a:fld>
            <a:endParaRPr lang="en-US" altLang="en-US">
              <a:latin typeface="Calibri" panose="020F0502020204030204" pitchFamily="34" charset="0"/>
            </a:endParaRPr>
          </a:p>
        </p:txBody>
      </p:sp>
    </p:spTree>
    <p:extLst>
      <p:ext uri="{BB962C8B-B14F-4D97-AF65-F5344CB8AC3E}">
        <p14:creationId xmlns:p14="http://schemas.microsoft.com/office/powerpoint/2010/main" val="37783209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Back to Cindy’s Theme and The Challenge</a:t>
            </a:r>
          </a:p>
          <a:p>
            <a:pPr eaLnBrk="1" hangingPunct="1">
              <a:spcBef>
                <a:spcPct val="0"/>
              </a:spcBef>
            </a:pPr>
            <a:endParaRPr lang="en-US" altLang="en-US"/>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3178EF4B-98CA-4118-968A-BE5DC65470D3}" type="slidenum">
              <a:rPr lang="en-US" altLang="en-US" smtClean="0">
                <a:latin typeface="Calibri" panose="020F0502020204030204" pitchFamily="34" charset="0"/>
              </a:rPr>
              <a:pPr/>
              <a:t>22</a:t>
            </a:fld>
            <a:endParaRPr lang="en-US" altLang="en-US">
              <a:latin typeface="Calibri" panose="020F0502020204030204" pitchFamily="34" charset="0"/>
            </a:endParaRPr>
          </a:p>
        </p:txBody>
      </p:sp>
    </p:spTree>
    <p:extLst>
      <p:ext uri="{BB962C8B-B14F-4D97-AF65-F5344CB8AC3E}">
        <p14:creationId xmlns:p14="http://schemas.microsoft.com/office/powerpoint/2010/main" val="8287289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Back to Cindy’s Theme and The Challenge</a:t>
            </a:r>
          </a:p>
          <a:p>
            <a:pPr eaLnBrk="1" hangingPunct="1">
              <a:spcBef>
                <a:spcPct val="0"/>
              </a:spcBef>
            </a:pPr>
            <a:endParaRPr lang="en-US" altLang="en-US"/>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29248C3A-1657-4314-AFF8-C82C272C09DB}" type="slidenum">
              <a:rPr lang="en-US" altLang="en-US" smtClean="0">
                <a:latin typeface="Calibri" panose="020F0502020204030204" pitchFamily="34" charset="0"/>
              </a:rPr>
              <a:pPr/>
              <a:t>23</a:t>
            </a:fld>
            <a:endParaRPr lang="en-US" altLang="en-US">
              <a:latin typeface="Calibri" panose="020F0502020204030204" pitchFamily="34" charset="0"/>
            </a:endParaRPr>
          </a:p>
        </p:txBody>
      </p:sp>
    </p:spTree>
    <p:extLst>
      <p:ext uri="{BB962C8B-B14F-4D97-AF65-F5344CB8AC3E}">
        <p14:creationId xmlns:p14="http://schemas.microsoft.com/office/powerpoint/2010/main" val="3936377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t>Do you feel safe? Light makes us feel safe but are we really safe?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t>We can see there’s a bit of glare from this common flood light attached to the house. </a:t>
            </a:r>
            <a:r>
              <a:rPr lang="en-US" altLang="en-US" sz="1200" dirty="0">
                <a:latin typeface="Calisto MT" panose="02040603050505030304" pitchFamily="18" charset="77"/>
                <a:cs typeface="Times New Roman" panose="02020603050405020304" pitchFamily="18" charset="0"/>
              </a:rPr>
              <a:t>GLARE occurs when any bright, direct light hits your eye. If you can see the source of the light, it is producing glare.</a:t>
            </a:r>
            <a:endParaRPr lang="en-US" sz="1200" kern="1200" dirty="0">
              <a:solidFill>
                <a:schemeClr val="tx1"/>
              </a:solidFill>
              <a:effectLst/>
              <a:latin typeface="+mn-lt"/>
              <a:ea typeface="MS PGothic" panose="020B0600070205080204" pitchFamily="34" charset="-128"/>
              <a:cs typeface="MS PGothic" charset="0"/>
            </a:endParaRPr>
          </a:p>
          <a:p>
            <a:endParaRPr lang="en-US" altLang="en-US" dirty="0"/>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7BDE92C0-24C0-48FD-BDDD-19876E0BBF70}" type="slidenum">
              <a:rPr lang="en-US" altLang="en-US" smtClean="0">
                <a:latin typeface="Calibri" panose="020F0502020204030204" pitchFamily="34" charset="0"/>
              </a:rPr>
              <a:pPr/>
              <a:t>3</a:t>
            </a:fld>
            <a:endParaRPr lang="en-US" altLang="en-US">
              <a:latin typeface="Calibri" panose="020F0502020204030204" pitchFamily="34" charset="0"/>
            </a:endParaRPr>
          </a:p>
        </p:txBody>
      </p:sp>
    </p:spTree>
    <p:extLst>
      <p:ext uri="{BB962C8B-B14F-4D97-AF65-F5344CB8AC3E}">
        <p14:creationId xmlns:p14="http://schemas.microsoft.com/office/powerpoint/2010/main" val="2560913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What happens when we shield the source of the light? Wow – that gentleman was there all along! (Look back at the previous slide. If the room is dark enough, you can see the man in the previous slide too.)</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dirty="0">
                <a:latin typeface="Calisto MT" panose="02040603050505030304" pitchFamily="18" charset="77"/>
                <a:cs typeface="Times New Roman" panose="02020603050405020304" pitchFamily="18" charset="0"/>
              </a:rPr>
              <a:t>Glare can severely diminish our ability to see well at night. </a:t>
            </a:r>
            <a:r>
              <a:rPr lang="en-US" altLang="en-US" sz="1200" dirty="0">
                <a:solidFill>
                  <a:srgbClr val="0000FF"/>
                </a:solidFill>
                <a:latin typeface="Calisto MT" panose="02040603050505030304" pitchFamily="18" charset="77"/>
                <a:cs typeface="Times New Roman" panose="02020603050405020304" pitchFamily="18" charset="0"/>
              </a:rPr>
              <a:t>Glare negatively effects both safety and security. Unshielded, over lighted or improperly aimed security lighting can actually reduce security by producing glare that can conceal someone with criminal intent.</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dirty="0">
                <a:latin typeface="Calisto MT" panose="02040603050505030304" pitchFamily="18" charset="77"/>
                <a:cs typeface="Times New Roman" panose="02020603050405020304" pitchFamily="18" charset="0"/>
              </a:rPr>
              <a:t>The effects of glare can jeopardize everyone’s safety.</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b="1" dirty="0">
                <a:latin typeface="Calisto MT" panose="02040603050505030304" pitchFamily="18" charset="77"/>
              </a:rPr>
              <a:t>Why should we tolerate it?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sz="1200" dirty="0">
              <a:latin typeface="Calisto MT" panose="02040603050505030304" pitchFamily="18" charset="77"/>
            </a:endParaRPr>
          </a:p>
          <a:p>
            <a:endParaRPr lang="en-US" altLang="en-US" dirty="0"/>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A5B57A8B-C532-49B1-B085-C9C5C59A1172}" type="slidenum">
              <a:rPr lang="en-US" altLang="en-US" smtClean="0">
                <a:latin typeface="Calibri" panose="020F0502020204030204" pitchFamily="34" charset="0"/>
              </a:rPr>
              <a:pPr/>
              <a:t>4</a:t>
            </a:fld>
            <a:endParaRPr lang="en-US" altLang="en-US">
              <a:latin typeface="Calibri" panose="020F0502020204030204" pitchFamily="34" charset="0"/>
            </a:endParaRPr>
          </a:p>
        </p:txBody>
      </p:sp>
    </p:spTree>
    <p:extLst>
      <p:ext uri="{BB962C8B-B14F-4D97-AF65-F5344CB8AC3E}">
        <p14:creationId xmlns:p14="http://schemas.microsoft.com/office/powerpoint/2010/main" val="6862462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E777B82A-F97F-49D1-B85D-542E15E10FD2}" type="slidenum">
              <a:rPr lang="en-US" altLang="en-US" smtClean="0">
                <a:latin typeface="Calibri" panose="020F0502020204030204" pitchFamily="34" charset="0"/>
              </a:rPr>
              <a:pPr/>
              <a:t>5</a:t>
            </a:fld>
            <a:endParaRPr lang="en-US" altLang="en-US">
              <a:latin typeface="Calibri" panose="020F0502020204030204" pitchFamily="34" charset="0"/>
            </a:endParaRPr>
          </a:p>
        </p:txBody>
      </p:sp>
      <p:sp>
        <p:nvSpPr>
          <p:cNvPr id="50179" name="Rectangle 1026"/>
          <p:cNvSpPr>
            <a:spLocks noGrp="1" noRot="1" noChangeAspect="1" noChangeArrowheads="1" noTextEdit="1"/>
          </p:cNvSpPr>
          <p:nvPr>
            <p:ph type="sldImg"/>
          </p:nvPr>
        </p:nvSpPr>
        <p:spPr bwMode="auto">
          <a:xfrm>
            <a:off x="1143000" y="685800"/>
            <a:ext cx="4573588"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80" name="Rectangle 1027"/>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pPr>
            <a:r>
              <a:rPr lang="en-US" altLang="en-US" sz="1300" dirty="0">
                <a:latin typeface="Calisto MT" pitchFamily="1" charset="0"/>
              </a:rPr>
              <a:t>Most homes have some sort of outdoor light fixtures. Often there</a:t>
            </a:r>
            <a:r>
              <a:rPr lang="ja-JP" altLang="en-US" sz="1300">
                <a:latin typeface="Calisto MT" pitchFamily="1" charset="0"/>
              </a:rPr>
              <a:t>’</a:t>
            </a:r>
            <a:r>
              <a:rPr lang="en-US" altLang="ja-JP" sz="1300" dirty="0">
                <a:latin typeface="Calisto MT" pitchFamily="1" charset="0"/>
              </a:rPr>
              <a:t>s at least one near the front door or steps so you can see where you</a:t>
            </a:r>
            <a:r>
              <a:rPr lang="ja-JP" altLang="en-US" sz="1300">
                <a:latin typeface="Calisto MT" pitchFamily="1" charset="0"/>
              </a:rPr>
              <a:t>’</a:t>
            </a:r>
            <a:r>
              <a:rPr lang="en-US" altLang="ja-JP" sz="1300" dirty="0">
                <a:latin typeface="Calisto MT" pitchFamily="1" charset="0"/>
              </a:rPr>
              <a:t>re stepping as you come and go. Right?</a:t>
            </a:r>
          </a:p>
          <a:p>
            <a:pPr eaLnBrk="1" hangingPunct="1">
              <a:lnSpc>
                <a:spcPct val="90000"/>
              </a:lnSpc>
            </a:pPr>
            <a:endParaRPr lang="en-US" altLang="en-US" sz="1300" dirty="0">
              <a:latin typeface="Calisto MT" pitchFamily="1" charset="0"/>
            </a:endParaRPr>
          </a:p>
          <a:p>
            <a:pPr eaLnBrk="1" hangingPunct="1">
              <a:lnSpc>
                <a:spcPct val="90000"/>
              </a:lnSpc>
            </a:pPr>
            <a:r>
              <a:rPr lang="en-US" altLang="en-US" sz="1300" dirty="0">
                <a:latin typeface="Calisto MT" pitchFamily="1" charset="0"/>
              </a:rPr>
              <a:t>Okay, let</a:t>
            </a:r>
            <a:r>
              <a:rPr lang="ja-JP" altLang="en-US" sz="1300">
                <a:latin typeface="Calisto MT" pitchFamily="1" charset="0"/>
              </a:rPr>
              <a:t>’</a:t>
            </a:r>
            <a:r>
              <a:rPr lang="en-US" altLang="ja-JP" sz="1300" dirty="0">
                <a:latin typeface="Calisto MT" pitchFamily="1" charset="0"/>
              </a:rPr>
              <a:t>s look at these two pictures. Notice the improved lighting on the steps and ground in the picture on the right. Also notice the glare in the picture on the left.  What</a:t>
            </a:r>
            <a:r>
              <a:rPr lang="ja-JP" altLang="en-US" sz="1300">
                <a:latin typeface="Calisto MT" pitchFamily="1" charset="0"/>
              </a:rPr>
              <a:t>’</a:t>
            </a:r>
            <a:r>
              <a:rPr lang="en-US" altLang="ja-JP" sz="1300" dirty="0">
                <a:latin typeface="Calisto MT" pitchFamily="1" charset="0"/>
              </a:rPr>
              <a:t>s the difference in the light?</a:t>
            </a:r>
          </a:p>
          <a:p>
            <a:pPr eaLnBrk="1" hangingPunct="1">
              <a:lnSpc>
                <a:spcPct val="90000"/>
              </a:lnSpc>
            </a:pPr>
            <a:endParaRPr lang="en-US" altLang="en-US" sz="1300" dirty="0">
              <a:latin typeface="Calisto MT" pitchFamily="1" charset="0"/>
            </a:endParaRPr>
          </a:p>
          <a:p>
            <a:pPr eaLnBrk="1" hangingPunct="1">
              <a:lnSpc>
                <a:spcPct val="90000"/>
              </a:lnSpc>
            </a:pPr>
            <a:r>
              <a:rPr lang="en-US" altLang="en-US" sz="1300" dirty="0">
                <a:latin typeface="Calisto MT" pitchFamily="1" charset="0"/>
              </a:rPr>
              <a:t>In the right-hand picture, the homeowner has taken a pineapple juice can, cut it to fit over the fixture, painted it to match the house and installed it over the bulb. Voila! This homemade shield protects the eye from the source of the light and points the light down where it</a:t>
            </a:r>
            <a:r>
              <a:rPr lang="ja-JP" altLang="en-US" sz="1300">
                <a:latin typeface="Calisto MT" pitchFamily="1" charset="0"/>
              </a:rPr>
              <a:t>’</a:t>
            </a:r>
            <a:r>
              <a:rPr lang="en-US" altLang="ja-JP" sz="1300" dirty="0">
                <a:latin typeface="Calisto MT" pitchFamily="1" charset="0"/>
              </a:rPr>
              <a:t>s needed. In doing so, the general visibility is improved and there is a great improvement in your ability to see where you</a:t>
            </a:r>
            <a:r>
              <a:rPr lang="ja-JP" altLang="en-US" sz="1300">
                <a:latin typeface="Calisto MT" pitchFamily="1" charset="0"/>
              </a:rPr>
              <a:t>’</a:t>
            </a:r>
            <a:r>
              <a:rPr lang="en-US" altLang="ja-JP" sz="1300" dirty="0" err="1">
                <a:latin typeface="Calisto MT" pitchFamily="1" charset="0"/>
              </a:rPr>
              <a:t>ll</a:t>
            </a:r>
            <a:r>
              <a:rPr lang="en-US" altLang="ja-JP" sz="1300" dirty="0">
                <a:latin typeface="Calisto MT" pitchFamily="1" charset="0"/>
              </a:rPr>
              <a:t> be walking. </a:t>
            </a:r>
          </a:p>
          <a:p>
            <a:pPr eaLnBrk="1" hangingPunct="1">
              <a:lnSpc>
                <a:spcPct val="90000"/>
              </a:lnSpc>
            </a:pPr>
            <a:endParaRPr lang="en-US" altLang="en-US" sz="1300" dirty="0">
              <a:latin typeface="Calisto MT" pitchFamily="1" charset="0"/>
            </a:endParaRPr>
          </a:p>
          <a:p>
            <a:pPr eaLnBrk="1" hangingPunct="1">
              <a:lnSpc>
                <a:spcPct val="90000"/>
              </a:lnSpc>
            </a:pPr>
            <a:r>
              <a:rPr lang="en-US" altLang="en-US" sz="1300" dirty="0">
                <a:latin typeface="Calisto MT" pitchFamily="1" charset="0"/>
              </a:rPr>
              <a:t>Have you ever really looked at the lights around your house at night? Do they improve safety or blind you with glare? Do they waste your money by sending light where you don</a:t>
            </a:r>
            <a:r>
              <a:rPr lang="ja-JP" altLang="en-US" sz="1300">
                <a:latin typeface="Calisto MT" pitchFamily="1" charset="0"/>
              </a:rPr>
              <a:t>’</a:t>
            </a:r>
            <a:r>
              <a:rPr lang="en-US" altLang="ja-JP" sz="1300" dirty="0">
                <a:latin typeface="Calisto MT" pitchFamily="1" charset="0"/>
              </a:rPr>
              <a:t>t need it? </a:t>
            </a:r>
          </a:p>
          <a:p>
            <a:pPr eaLnBrk="1" hangingPunct="1">
              <a:lnSpc>
                <a:spcPct val="90000"/>
              </a:lnSpc>
            </a:pPr>
            <a:endParaRPr lang="en-US" altLang="en-US" sz="1300" dirty="0">
              <a:latin typeface="Calisto MT" pitchFamily="1" charset="0"/>
            </a:endParaRPr>
          </a:p>
        </p:txBody>
      </p:sp>
    </p:spTree>
    <p:extLst>
      <p:ext uri="{BB962C8B-B14F-4D97-AF65-F5344CB8AC3E}">
        <p14:creationId xmlns:p14="http://schemas.microsoft.com/office/powerpoint/2010/main" val="741377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a:latin typeface="Calisto MT" panose="02040603050505030304" pitchFamily="18" charset="77"/>
                <a:cs typeface="Times New Roman" panose="02020603050405020304" pitchFamily="18" charset="0"/>
              </a:rPr>
              <a:t>LIGHT TRESPASS occurs when stray light shines onto neighboring properties. </a:t>
            </a:r>
          </a:p>
          <a:p>
            <a:pPr eaLnBrk="1" hangingPunct="1"/>
            <a:r>
              <a:rPr lang="en-US" altLang="en-US" dirty="0"/>
              <a:t>These buildings are across the street from each other. The home on the right has NO EXTERIOR LIGHTS ON! Can you imagine</a:t>
            </a:r>
            <a:r>
              <a:rPr lang="en-US" altLang="en-US" baseline="0" dirty="0"/>
              <a:t> trying to sleep in this house?</a:t>
            </a:r>
          </a:p>
          <a:p>
            <a:r>
              <a:rPr lang="en-US" altLang="en-US" dirty="0">
                <a:latin typeface="Calisto MT" panose="02040603050505030304" pitchFamily="18" charset="77"/>
                <a:cs typeface="Times New Roman" panose="02020603050405020304" pitchFamily="18" charset="0"/>
              </a:rPr>
              <a:t>Light trespass infringes on the property rights of the neighbor who has unwanted light intruding into his or her property. It can lower property values, reduce the quality of the nighttime environment and be a general irritant.</a:t>
            </a:r>
          </a:p>
          <a:p>
            <a:endParaRPr lang="en-US" altLang="en-US" dirty="0">
              <a:latin typeface="Times New Roman" panose="02020603050405020304" pitchFamily="18" charset="0"/>
            </a:endParaRPr>
          </a:p>
          <a:p>
            <a:r>
              <a:rPr lang="en-US" altLang="en-US" dirty="0">
                <a:latin typeface="Times New Roman" panose="02020603050405020304" pitchFamily="18" charset="0"/>
                <a:cs typeface="Times New Roman" panose="02020603050405020304" pitchFamily="18" charset="0"/>
              </a:rPr>
              <a:t>Everyone should have the right to the full enjoyment of property without being forced to live with unwanted light directed onto their property. </a:t>
            </a:r>
            <a:endParaRPr lang="en-US" altLang="en-US" dirty="0">
              <a:latin typeface="Goudy Old Style" panose="02020502050305020303" pitchFamily="18" charset="77"/>
            </a:endParaRPr>
          </a:p>
          <a:p>
            <a:endParaRPr lang="en-US" altLang="en-US" dirty="0">
              <a:latin typeface="Goudy Old Style" panose="02020502050305020303" pitchFamily="18" charset="77"/>
            </a:endParaRPr>
          </a:p>
          <a:p>
            <a:r>
              <a:rPr lang="en-US" altLang="en-US" dirty="0">
                <a:latin typeface="Calisto MT" panose="02040603050505030304" pitchFamily="18" charset="77"/>
              </a:rPr>
              <a:t>Shield and aim all lights on your own property so that you can’t see the source of the light from any other property and none of your lights shine above any structure or vegetation on your property. </a:t>
            </a:r>
          </a:p>
          <a:p>
            <a:pPr eaLnBrk="1" hangingPunct="1"/>
            <a:endParaRPr lang="en-US" altLang="en-US" dirty="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88171C18-ADC5-4CD5-977D-C35190E28740}" type="slidenum">
              <a:rPr lang="en-US" altLang="en-US" smtClean="0">
                <a:latin typeface="Calibri" panose="020F0502020204030204" pitchFamily="34" charset="0"/>
              </a:rPr>
              <a:pPr/>
              <a:t>6</a:t>
            </a:fld>
            <a:endParaRPr lang="en-US" altLang="en-US">
              <a:latin typeface="Calibri" panose="020F0502020204030204" pitchFamily="34" charset="0"/>
            </a:endParaRPr>
          </a:p>
        </p:txBody>
      </p:sp>
    </p:spTree>
    <p:extLst>
      <p:ext uri="{BB962C8B-B14F-4D97-AF65-F5344CB8AC3E}">
        <p14:creationId xmlns:p14="http://schemas.microsoft.com/office/powerpoint/2010/main" val="11597029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t>A shielded light will allow the owner to reduce the wattage approximately in HALF and get the same amount of useful light. HALF! That reduces the electrical cost in half. It cuts the amount of fuel needed to produce that energy in HALF. Plus it puts the light where it’s needed and reduces that GLARE that makes us less safe and secure. Are you seeing the win-win here? There’s more</a:t>
            </a:r>
            <a:r>
              <a:rPr lang="is-IS" altLang="en-US" dirty="0"/>
              <a:t>….. Notice that every challenge we‘ve talked about so far can be solved by shielding and directing lights onto the property where they originate rather than off or above the property.</a:t>
            </a:r>
            <a:endParaRPr lang="en-US" altLang="en-US" dirty="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BB6861F0-1408-468D-AD4E-3F0EA0E5A95D}" type="slidenum">
              <a:rPr lang="en-US" altLang="en-US" smtClean="0">
                <a:latin typeface="Calibri" panose="020F0502020204030204" pitchFamily="34" charset="0"/>
              </a:rPr>
              <a:pPr/>
              <a:t>7</a:t>
            </a:fld>
            <a:endParaRPr lang="en-US" altLang="en-US">
              <a:latin typeface="Calibri" panose="020F0502020204030204" pitchFamily="34" charset="0"/>
            </a:endParaRPr>
          </a:p>
        </p:txBody>
      </p:sp>
    </p:spTree>
    <p:extLst>
      <p:ext uri="{BB962C8B-B14F-4D97-AF65-F5344CB8AC3E}">
        <p14:creationId xmlns:p14="http://schemas.microsoft.com/office/powerpoint/2010/main" val="35855540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t>We need illumination to feel secure but we don’t need glare and we need much less light to see at night than has become customary. Too much light can detract from communities or individual properties. </a:t>
            </a:r>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A997A045-642A-4101-8848-01F5C9625302}" type="slidenum">
              <a:rPr lang="en-US" altLang="en-US" smtClean="0">
                <a:latin typeface="Calibri" panose="020F0502020204030204" pitchFamily="34" charset="0"/>
              </a:rPr>
              <a:pPr/>
              <a:t>8</a:t>
            </a:fld>
            <a:endParaRPr lang="en-US" altLang="en-US">
              <a:latin typeface="Calibri" panose="020F0502020204030204" pitchFamily="34" charset="0"/>
            </a:endParaRPr>
          </a:p>
        </p:txBody>
      </p:sp>
    </p:spTree>
    <p:extLst>
      <p:ext uri="{BB962C8B-B14F-4D97-AF65-F5344CB8AC3E}">
        <p14:creationId xmlns:p14="http://schemas.microsoft.com/office/powerpoint/2010/main" val="30126866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t>We need illumination to feel secure but we don’t need glare. Too much light can be a detraction.</a:t>
            </a:r>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A997A045-642A-4101-8848-01F5C9625302}" type="slidenum">
              <a:rPr lang="en-US" altLang="en-US" smtClean="0">
                <a:latin typeface="Calibri" panose="020F0502020204030204" pitchFamily="34" charset="0"/>
              </a:rPr>
              <a:pPr/>
              <a:t>9</a:t>
            </a:fld>
            <a:endParaRPr lang="en-US" altLang="en-US">
              <a:latin typeface="Calibri" panose="020F0502020204030204" pitchFamily="34" charset="0"/>
            </a:endParaRPr>
          </a:p>
        </p:txBody>
      </p:sp>
    </p:spTree>
    <p:extLst>
      <p:ext uri="{BB962C8B-B14F-4D97-AF65-F5344CB8AC3E}">
        <p14:creationId xmlns:p14="http://schemas.microsoft.com/office/powerpoint/2010/main" val="34929417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EAEB6B08-0A1F-4923-8CDA-BB7DA70A11B3}" type="datetimeFigureOut">
              <a:rPr lang="en-US" altLang="x-none"/>
              <a:pPr>
                <a:defRPr/>
              </a:pPr>
              <a:t>9/7/20</a:t>
            </a:fld>
            <a:endParaRPr lang="en-US" altLang="x-none"/>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2C2B9AF-1957-4F72-AA57-B1E9AD3D50B8}" type="slidenum">
              <a:rPr lang="en-US" altLang="x-none"/>
              <a:pPr>
                <a:defRPr/>
              </a:pPr>
              <a:t>‹#›</a:t>
            </a:fld>
            <a:endParaRPr lang="en-US" altLang="x-none"/>
          </a:p>
        </p:txBody>
      </p:sp>
    </p:spTree>
    <p:extLst>
      <p:ext uri="{BB962C8B-B14F-4D97-AF65-F5344CB8AC3E}">
        <p14:creationId xmlns:p14="http://schemas.microsoft.com/office/powerpoint/2010/main" val="10129354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7633B77-9E9E-432C-BB15-3639B4571A66}" type="datetimeFigureOut">
              <a:rPr lang="en-US" altLang="x-none"/>
              <a:pPr>
                <a:defRPr/>
              </a:pPr>
              <a:t>9/7/20</a:t>
            </a:fld>
            <a:endParaRPr lang="en-US" altLang="x-none"/>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85C0DB2-F1CE-4127-86EC-93752770D1AF}" type="slidenum">
              <a:rPr lang="en-US" altLang="x-none"/>
              <a:pPr>
                <a:defRPr/>
              </a:pPr>
              <a:t>‹#›</a:t>
            </a:fld>
            <a:endParaRPr lang="en-US" altLang="x-none"/>
          </a:p>
        </p:txBody>
      </p:sp>
    </p:spTree>
    <p:extLst>
      <p:ext uri="{BB962C8B-B14F-4D97-AF65-F5344CB8AC3E}">
        <p14:creationId xmlns:p14="http://schemas.microsoft.com/office/powerpoint/2010/main" val="12077645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D02B106-B791-4DEC-AAFD-BBF07B035100}" type="datetimeFigureOut">
              <a:rPr lang="en-US" altLang="x-none"/>
              <a:pPr>
                <a:defRPr/>
              </a:pPr>
              <a:t>9/7/20</a:t>
            </a:fld>
            <a:endParaRPr lang="en-US" altLang="x-none"/>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81D4B77-BE2C-4E74-B48C-CD344E80143D}" type="slidenum">
              <a:rPr lang="en-US" altLang="x-none"/>
              <a:pPr>
                <a:defRPr/>
              </a:pPr>
              <a:t>‹#›</a:t>
            </a:fld>
            <a:endParaRPr lang="en-US" altLang="x-none"/>
          </a:p>
        </p:txBody>
      </p:sp>
    </p:spTree>
    <p:extLst>
      <p:ext uri="{BB962C8B-B14F-4D97-AF65-F5344CB8AC3E}">
        <p14:creationId xmlns:p14="http://schemas.microsoft.com/office/powerpoint/2010/main" val="24319031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CB18981-D113-45AA-B2F6-DF75B7272670}" type="datetimeFigureOut">
              <a:rPr lang="en-US" altLang="x-none"/>
              <a:pPr>
                <a:defRPr/>
              </a:pPr>
              <a:t>9/7/20</a:t>
            </a:fld>
            <a:endParaRPr lang="en-US" altLang="x-none"/>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EC5373A-0503-413C-915A-51302E1B9EFD}" type="slidenum">
              <a:rPr lang="en-US" altLang="x-none"/>
              <a:pPr>
                <a:defRPr/>
              </a:pPr>
              <a:t>‹#›</a:t>
            </a:fld>
            <a:endParaRPr lang="en-US" altLang="x-none"/>
          </a:p>
        </p:txBody>
      </p:sp>
    </p:spTree>
    <p:extLst>
      <p:ext uri="{BB962C8B-B14F-4D97-AF65-F5344CB8AC3E}">
        <p14:creationId xmlns:p14="http://schemas.microsoft.com/office/powerpoint/2010/main" val="31473268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21F5750D-70EF-452A-9D77-66ED45210AFF}" type="datetimeFigureOut">
              <a:rPr lang="en-US" altLang="x-none"/>
              <a:pPr>
                <a:defRPr/>
              </a:pPr>
              <a:t>9/7/20</a:t>
            </a:fld>
            <a:endParaRPr lang="en-US" altLang="x-none"/>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53CF955-8CF6-416C-907E-2F51755A249E}" type="slidenum">
              <a:rPr lang="en-US" altLang="x-none"/>
              <a:pPr>
                <a:defRPr/>
              </a:pPr>
              <a:t>‹#›</a:t>
            </a:fld>
            <a:endParaRPr lang="en-US" altLang="x-none"/>
          </a:p>
        </p:txBody>
      </p:sp>
    </p:spTree>
    <p:extLst>
      <p:ext uri="{BB962C8B-B14F-4D97-AF65-F5344CB8AC3E}">
        <p14:creationId xmlns:p14="http://schemas.microsoft.com/office/powerpoint/2010/main" val="19527552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51A94272-6337-4141-849F-C7E10DCDCCB1}" type="datetimeFigureOut">
              <a:rPr lang="en-US" altLang="x-none"/>
              <a:pPr>
                <a:defRPr/>
              </a:pPr>
              <a:t>9/7/20</a:t>
            </a:fld>
            <a:endParaRPr lang="en-US" altLang="x-none"/>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2424525-E377-4868-B2C1-AE684B63E9D9}" type="slidenum">
              <a:rPr lang="en-US" altLang="x-none"/>
              <a:pPr>
                <a:defRPr/>
              </a:pPr>
              <a:t>‹#›</a:t>
            </a:fld>
            <a:endParaRPr lang="en-US" altLang="x-none"/>
          </a:p>
        </p:txBody>
      </p:sp>
    </p:spTree>
    <p:extLst>
      <p:ext uri="{BB962C8B-B14F-4D97-AF65-F5344CB8AC3E}">
        <p14:creationId xmlns:p14="http://schemas.microsoft.com/office/powerpoint/2010/main" val="3184069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50F6E39C-ECA8-42C0-855B-016E1923518A}" type="datetimeFigureOut">
              <a:rPr lang="en-US" altLang="x-none"/>
              <a:pPr>
                <a:defRPr/>
              </a:pPr>
              <a:t>9/7/20</a:t>
            </a:fld>
            <a:endParaRPr lang="en-US" altLang="x-none"/>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292223A-B474-4F1A-BB86-5F686BD9633A}" type="slidenum">
              <a:rPr lang="en-US" altLang="x-none"/>
              <a:pPr>
                <a:defRPr/>
              </a:pPr>
              <a:t>‹#›</a:t>
            </a:fld>
            <a:endParaRPr lang="en-US" altLang="x-none"/>
          </a:p>
        </p:txBody>
      </p:sp>
    </p:spTree>
    <p:extLst>
      <p:ext uri="{BB962C8B-B14F-4D97-AF65-F5344CB8AC3E}">
        <p14:creationId xmlns:p14="http://schemas.microsoft.com/office/powerpoint/2010/main" val="3867196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EC5B9967-9AB6-4D92-AE61-B850E32E533B}" type="datetimeFigureOut">
              <a:rPr lang="en-US" altLang="x-none"/>
              <a:pPr>
                <a:defRPr/>
              </a:pPr>
              <a:t>9/7/20</a:t>
            </a:fld>
            <a:endParaRPr lang="en-US" altLang="x-none"/>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604CD33C-7A5A-4ED3-9806-DFF91D884DFF}" type="slidenum">
              <a:rPr lang="en-US" altLang="x-none"/>
              <a:pPr>
                <a:defRPr/>
              </a:pPr>
              <a:t>‹#›</a:t>
            </a:fld>
            <a:endParaRPr lang="en-US" altLang="x-none"/>
          </a:p>
        </p:txBody>
      </p:sp>
    </p:spTree>
    <p:extLst>
      <p:ext uri="{BB962C8B-B14F-4D97-AF65-F5344CB8AC3E}">
        <p14:creationId xmlns:p14="http://schemas.microsoft.com/office/powerpoint/2010/main" val="3012279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CEE5D27-5DF3-4A4B-A4E2-2349B0078817}" type="datetimeFigureOut">
              <a:rPr lang="en-US" altLang="x-none"/>
              <a:pPr>
                <a:defRPr/>
              </a:pPr>
              <a:t>9/7/20</a:t>
            </a:fld>
            <a:endParaRPr lang="en-US" altLang="x-none"/>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618383E-B1EF-4034-840C-7E5B38D05615}" type="slidenum">
              <a:rPr lang="en-US" altLang="x-none"/>
              <a:pPr>
                <a:defRPr/>
              </a:pPr>
              <a:t>‹#›</a:t>
            </a:fld>
            <a:endParaRPr lang="en-US" altLang="x-none"/>
          </a:p>
        </p:txBody>
      </p:sp>
    </p:spTree>
    <p:extLst>
      <p:ext uri="{BB962C8B-B14F-4D97-AF65-F5344CB8AC3E}">
        <p14:creationId xmlns:p14="http://schemas.microsoft.com/office/powerpoint/2010/main" val="1032401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8219C1B-97C8-4E5E-AB47-0B478C16A40F}" type="datetimeFigureOut">
              <a:rPr lang="en-US" altLang="x-none"/>
              <a:pPr>
                <a:defRPr/>
              </a:pPr>
              <a:t>9/7/20</a:t>
            </a:fld>
            <a:endParaRPr lang="en-US" altLang="x-none"/>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FC10AEF-F0F4-4419-AA5F-3D6B4035DBF3}" type="slidenum">
              <a:rPr lang="en-US" altLang="x-none"/>
              <a:pPr>
                <a:defRPr/>
              </a:pPr>
              <a:t>‹#›</a:t>
            </a:fld>
            <a:endParaRPr lang="en-US" altLang="x-none"/>
          </a:p>
        </p:txBody>
      </p:sp>
    </p:spTree>
    <p:extLst>
      <p:ext uri="{BB962C8B-B14F-4D97-AF65-F5344CB8AC3E}">
        <p14:creationId xmlns:p14="http://schemas.microsoft.com/office/powerpoint/2010/main" val="1412910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7122831-3E1B-4698-961A-3339A8D7EF59}" type="datetimeFigureOut">
              <a:rPr lang="en-US" altLang="x-none"/>
              <a:pPr>
                <a:defRPr/>
              </a:pPr>
              <a:t>9/7/20</a:t>
            </a:fld>
            <a:endParaRPr lang="en-US" altLang="x-none"/>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CEA39EF-8AF0-4AE9-A49D-4ED5CB6F6D0A}" type="slidenum">
              <a:rPr lang="en-US" altLang="x-none"/>
              <a:pPr>
                <a:defRPr/>
              </a:pPr>
              <a:t>‹#›</a:t>
            </a:fld>
            <a:endParaRPr lang="en-US" altLang="x-none"/>
          </a:p>
        </p:txBody>
      </p:sp>
    </p:spTree>
    <p:extLst>
      <p:ext uri="{BB962C8B-B14F-4D97-AF65-F5344CB8AC3E}">
        <p14:creationId xmlns:p14="http://schemas.microsoft.com/office/powerpoint/2010/main" val="3586570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FFFFFF"/>
                </a:solidFill>
                <a:latin typeface="Arial" charset="0"/>
                <a:ea typeface="MS PGothic" charset="-128"/>
              </a:defRPr>
            </a:lvl1pPr>
          </a:lstStyle>
          <a:p>
            <a:pPr>
              <a:defRPr/>
            </a:pPr>
            <a:fld id="{198CEA1C-1524-4BD7-B6F6-20E069C95DD6}" type="datetimeFigureOut">
              <a:rPr lang="en-US" altLang="x-none"/>
              <a:pPr>
                <a:defRPr/>
              </a:pPr>
              <a:t>9/7/20</a:t>
            </a:fld>
            <a:endParaRPr lang="en-US" altLang="x-non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ea typeface="MS PGothic" charset="0"/>
                <a:cs typeface="MS PGothic"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FFFFFF"/>
                </a:solidFill>
                <a:latin typeface="Arial" charset="0"/>
                <a:ea typeface="MS PGothic" charset="-128"/>
              </a:defRPr>
            </a:lvl1pPr>
          </a:lstStyle>
          <a:p>
            <a:pPr>
              <a:defRPr/>
            </a:pPr>
            <a:fld id="{59ABED2F-9960-49E3-8D95-635B394CE641}" type="slidenum">
              <a:rPr lang="en-US" altLang="x-none"/>
              <a:pPr>
                <a:defRPr/>
              </a:pPr>
              <a:t>‹#›</a:t>
            </a:fld>
            <a:endParaRPr lang="en-US" altLang="x-none"/>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Calibri"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Calibri"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Calibri"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Calibri"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5.emf"/><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19.jpe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20.jp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5">
            <a:extLst>
              <a:ext uri="{FF2B5EF4-FFF2-40B4-BE49-F238E27FC236}">
                <a16:creationId xmlns:a16="http://schemas.microsoft.com/office/drawing/2014/main" id="{4242BE8B-3C75-4749-9ED0-A6E708A58B3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895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2" name="Title 1">
            <a:extLst>
              <a:ext uri="{FF2B5EF4-FFF2-40B4-BE49-F238E27FC236}">
                <a16:creationId xmlns:a16="http://schemas.microsoft.com/office/drawing/2014/main" id="{30AF56E5-0F27-134E-8D54-93756C4691A6}"/>
              </a:ext>
            </a:extLst>
          </p:cNvPr>
          <p:cNvSpPr>
            <a:spLocks noGrp="1"/>
          </p:cNvSpPr>
          <p:nvPr>
            <p:ph type="ctrTitle"/>
          </p:nvPr>
        </p:nvSpPr>
        <p:spPr>
          <a:xfrm>
            <a:off x="685800" y="1219200"/>
            <a:ext cx="7772400" cy="2133600"/>
          </a:xfrm>
        </p:spPr>
        <p:txBody>
          <a:bodyPr/>
          <a:lstStyle/>
          <a:p>
            <a:pPr eaLnBrk="1" hangingPunct="1"/>
            <a:r>
              <a:rPr lang="en-US" altLang="en-US" sz="8000" dirty="0"/>
              <a:t>Better Lights for Better Nights!</a:t>
            </a:r>
          </a:p>
        </p:txBody>
      </p:sp>
      <p:sp>
        <p:nvSpPr>
          <p:cNvPr id="3" name="Subtitle 2">
            <a:extLst>
              <a:ext uri="{FF2B5EF4-FFF2-40B4-BE49-F238E27FC236}">
                <a16:creationId xmlns:a16="http://schemas.microsoft.com/office/drawing/2014/main" id="{3680091B-75CE-ED42-847F-DED3DF641675}"/>
              </a:ext>
            </a:extLst>
          </p:cNvPr>
          <p:cNvSpPr>
            <a:spLocks noGrp="1"/>
          </p:cNvSpPr>
          <p:nvPr>
            <p:ph type="subTitle" idx="1"/>
          </p:nvPr>
        </p:nvSpPr>
        <p:spPr>
          <a:xfrm>
            <a:off x="1371600" y="3657600"/>
            <a:ext cx="6400800" cy="2667000"/>
          </a:xfrm>
        </p:spPr>
        <p:txBody>
          <a:bodyPr>
            <a:normAutofit/>
          </a:bodyPr>
          <a:lstStyle/>
          <a:p>
            <a:pPr eaLnBrk="1" hangingPunct="1"/>
            <a:endParaRPr lang="en-US" altLang="en-US" dirty="0">
              <a:solidFill>
                <a:srgbClr val="FFFFDA"/>
              </a:solidFill>
            </a:endParaRPr>
          </a:p>
          <a:p>
            <a:pPr eaLnBrk="1" hangingPunct="1"/>
            <a:endParaRPr lang="en-US" altLang="en-US" sz="2200" dirty="0">
              <a:solidFill>
                <a:srgbClr val="FFFFDA"/>
              </a:solidFill>
            </a:endParaRPr>
          </a:p>
          <a:p>
            <a:pPr eaLnBrk="1" hangingPunct="1"/>
            <a:r>
              <a:rPr lang="en-US" altLang="en-US" sz="2200" dirty="0">
                <a:solidFill>
                  <a:srgbClr val="FFFFDA"/>
                </a:solidFill>
              </a:rPr>
              <a:t>Created by</a:t>
            </a:r>
          </a:p>
          <a:p>
            <a:pPr eaLnBrk="1" hangingPunct="1"/>
            <a:r>
              <a:rPr lang="en-US" altLang="en-US" dirty="0">
                <a:solidFill>
                  <a:srgbClr val="FFFFDA"/>
                </a:solidFill>
              </a:rPr>
              <a:t> Cindy Luongo Cassidy </a:t>
            </a:r>
          </a:p>
        </p:txBody>
      </p:sp>
    </p:spTree>
    <p:extLst>
      <p:ext uri="{BB962C8B-B14F-4D97-AF65-F5344CB8AC3E}">
        <p14:creationId xmlns:p14="http://schemas.microsoft.com/office/powerpoint/2010/main" val="627499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895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7" name="Title 1"/>
          <p:cNvSpPr>
            <a:spLocks noGrp="1"/>
          </p:cNvSpPr>
          <p:nvPr>
            <p:ph type="title"/>
          </p:nvPr>
        </p:nvSpPr>
        <p:spPr>
          <a:xfrm>
            <a:off x="457200" y="274638"/>
            <a:ext cx="8229600" cy="6278562"/>
          </a:xfrm>
        </p:spPr>
        <p:txBody>
          <a:bodyPr/>
          <a:lstStyle/>
          <a:p>
            <a:pPr eaLnBrk="1" hangingPunct="1"/>
            <a:r>
              <a:rPr lang="en-US" altLang="en-US" dirty="0"/>
              <a:t>What about our view of the stars?</a:t>
            </a:r>
            <a:br>
              <a:rPr lang="en-US" altLang="en-US" dirty="0"/>
            </a:br>
            <a:br>
              <a:rPr lang="en-US" altLang="en-US" dirty="0"/>
            </a:br>
            <a:r>
              <a:rPr lang="en-US" altLang="en-US" dirty="0"/>
              <a:t>What about our Cultural Connection to the Stars?</a:t>
            </a:r>
            <a:br>
              <a:rPr lang="en-US" altLang="en-US" dirty="0"/>
            </a:br>
            <a:r>
              <a:rPr lang="en-US" altLang="en-US" sz="3200" dirty="0"/>
              <a:t>Shared Stories</a:t>
            </a:r>
            <a:br>
              <a:rPr lang="en-US" altLang="en-US" sz="3200" dirty="0"/>
            </a:br>
            <a:r>
              <a:rPr lang="en-US" altLang="en-US" sz="3200" dirty="0"/>
              <a:t>Science</a:t>
            </a:r>
            <a:br>
              <a:rPr lang="en-US" altLang="en-US" sz="3200" dirty="0"/>
            </a:br>
            <a:r>
              <a:rPr lang="en-US" altLang="en-US" sz="3200" dirty="0"/>
              <a:t>Literature</a:t>
            </a:r>
            <a:br>
              <a:rPr lang="en-US" altLang="en-US" sz="3200" dirty="0"/>
            </a:br>
            <a:r>
              <a:rPr lang="en-US" altLang="en-US" sz="3200" dirty="0"/>
              <a:t>Art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2">
            <a:extLst>
              <a:ext uri="{FF2B5EF4-FFF2-40B4-BE49-F238E27FC236}">
                <a16:creationId xmlns:a16="http://schemas.microsoft.com/office/drawing/2014/main" id="{F65E2484-454A-004B-9CD3-E57C1E6F5BCF}"/>
              </a:ext>
            </a:extLst>
          </p:cNvPr>
          <p:cNvSpPr>
            <a:spLocks noGrp="1"/>
          </p:cNvSpPr>
          <p:nvPr>
            <p:ph type="title"/>
          </p:nvPr>
        </p:nvSpPr>
        <p:spPr/>
        <p:txBody>
          <a:bodyPr/>
          <a:lstStyle/>
          <a:p>
            <a:endParaRPr lang="en-US" altLang="en-US"/>
          </a:p>
        </p:txBody>
      </p:sp>
      <p:pic>
        <p:nvPicPr>
          <p:cNvPr id="28674" name="Picture 1">
            <a:extLst>
              <a:ext uri="{FF2B5EF4-FFF2-40B4-BE49-F238E27FC236}">
                <a16:creationId xmlns:a16="http://schemas.microsoft.com/office/drawing/2014/main" id="{F35100FF-67C1-254C-B48E-04DC8100FE6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61925"/>
            <a:ext cx="9144000" cy="718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FCC8654D-7A84-AE4D-B10E-C4031B6EF1C5}"/>
              </a:ext>
            </a:extLst>
          </p:cNvPr>
          <p:cNvSpPr txBox="1"/>
          <p:nvPr/>
        </p:nvSpPr>
        <p:spPr>
          <a:xfrm>
            <a:off x="7543800" y="6396038"/>
            <a:ext cx="1752600" cy="461962"/>
          </a:xfrm>
          <a:prstGeom prst="rect">
            <a:avLst/>
          </a:prstGeom>
          <a:noFill/>
        </p:spPr>
        <p:txBody>
          <a:bodyPr>
            <a:spAutoFit/>
          </a:bodyPr>
          <a:lstStyle/>
          <a:p>
            <a:pPr eaLnBrk="1" hangingPunct="1">
              <a:defRPr/>
            </a:pPr>
            <a:r>
              <a:rPr lang="en-US" sz="1200" b="1" dirty="0">
                <a:latin typeface="+mn-lt"/>
                <a:ea typeface="ＭＳ Ｐゴシック" charset="0"/>
                <a:cs typeface="ＭＳ Ｐゴシック" charset="0"/>
              </a:rPr>
              <a:t>Photo courtesy</a:t>
            </a:r>
          </a:p>
          <a:p>
            <a:pPr eaLnBrk="1" hangingPunct="1">
              <a:defRPr/>
            </a:pPr>
            <a:r>
              <a:rPr lang="en-US" sz="1200" b="1" dirty="0">
                <a:latin typeface="+mn-lt"/>
                <a:ea typeface="ＭＳ Ｐゴシック" charset="0"/>
                <a:cs typeface="ＭＳ Ｐゴシック" charset="0"/>
              </a:rPr>
              <a:t> Susan </a:t>
            </a:r>
            <a:r>
              <a:rPr lang="en-US" sz="1200" b="1" dirty="0" err="1">
                <a:latin typeface="+mn-lt"/>
                <a:ea typeface="ＭＳ Ｐゴシック" charset="0"/>
                <a:cs typeface="ＭＳ Ｐゴシック" charset="0"/>
              </a:rPr>
              <a:t>RIley</a:t>
            </a:r>
            <a:endParaRPr lang="en-US" sz="1200" b="1" dirty="0">
              <a:latin typeface="+mn-lt"/>
              <a:ea typeface="ＭＳ Ｐゴシック" charset="0"/>
              <a:cs typeface="ＭＳ Ｐゴシック" charset="0"/>
            </a:endParaRPr>
          </a:p>
        </p:txBody>
      </p:sp>
      <p:pic>
        <p:nvPicPr>
          <p:cNvPr id="28676" name="Picture 1" descr="Painted Bunting with frame.jpg">
            <a:extLst>
              <a:ext uri="{FF2B5EF4-FFF2-40B4-BE49-F238E27FC236}">
                <a16:creationId xmlns:a16="http://schemas.microsoft.com/office/drawing/2014/main" id="{5BF6FA3B-9E98-DF43-BDC4-F48E4C2D71C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188913"/>
            <a:ext cx="5943600" cy="7216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7" name="Title 1">
            <a:extLst>
              <a:ext uri="{FF2B5EF4-FFF2-40B4-BE49-F238E27FC236}">
                <a16:creationId xmlns:a16="http://schemas.microsoft.com/office/drawing/2014/main" id="{10477266-E75E-3043-91E6-09FDD79C8577}"/>
              </a:ext>
            </a:extLst>
          </p:cNvPr>
          <p:cNvSpPr txBox="1">
            <a:spLocks/>
          </p:cNvSpPr>
          <p:nvPr/>
        </p:nvSpPr>
        <p:spPr bwMode="auto">
          <a:xfrm>
            <a:off x="533400" y="182563"/>
            <a:ext cx="8229600" cy="111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4400" dirty="0">
                <a:latin typeface="Calibri" panose="020F0502020204030204" pitchFamily="34" charset="0"/>
              </a:rPr>
              <a:t>Life on Earth Depends on </a:t>
            </a:r>
          </a:p>
          <a:p>
            <a:pPr algn="ctr" eaLnBrk="1" hangingPunct="1"/>
            <a:r>
              <a:rPr lang="en-US" altLang="en-US" sz="4400" dirty="0">
                <a:latin typeface="Calibri" panose="020F0502020204030204" pitchFamily="34" charset="0"/>
              </a:rPr>
              <a:t>Natural Darkness!</a:t>
            </a:r>
          </a:p>
        </p:txBody>
      </p:sp>
    </p:spTree>
    <p:extLst>
      <p:ext uri="{BB962C8B-B14F-4D97-AF65-F5344CB8AC3E}">
        <p14:creationId xmlns:p14="http://schemas.microsoft.com/office/powerpoint/2010/main" val="29310925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566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Rectangle 1028"/>
          <p:cNvSpPr txBox="1">
            <a:spLocks noChangeArrowheads="1"/>
          </p:cNvSpPr>
          <p:nvPr/>
        </p:nvSpPr>
        <p:spPr bwMode="auto">
          <a:xfrm>
            <a:off x="457200" y="1371600"/>
            <a:ext cx="83820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4400" dirty="0"/>
              <a:t>How do we deal with these challenges?</a:t>
            </a:r>
          </a:p>
          <a:p>
            <a:pPr algn="ctr" eaLnBrk="1" hangingPunct="1">
              <a:spcBef>
                <a:spcPct val="0"/>
              </a:spcBef>
              <a:buFontTx/>
              <a:buNone/>
            </a:pPr>
            <a:endParaRPr lang="en-US" altLang="en-US" sz="4400" b="1" dirty="0"/>
          </a:p>
          <a:p>
            <a:pPr algn="ctr" eaLnBrk="1" hangingPunct="1">
              <a:spcBef>
                <a:spcPct val="0"/>
              </a:spcBef>
              <a:buFontTx/>
              <a:buNone/>
            </a:pPr>
            <a:endParaRPr lang="en-US" altLang="en-US" sz="4400" b="1" dirty="0"/>
          </a:p>
          <a:p>
            <a:pPr algn="ctr" eaLnBrk="1" hangingPunct="1">
              <a:spcBef>
                <a:spcPct val="0"/>
              </a:spcBef>
              <a:buFontTx/>
              <a:buNone/>
            </a:pPr>
            <a:endParaRPr lang="en-US" altLang="en-US" b="1"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49"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895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0" name="Title 1"/>
          <p:cNvSpPr>
            <a:spLocks noGrp="1"/>
          </p:cNvSpPr>
          <p:nvPr>
            <p:ph type="title"/>
          </p:nvPr>
        </p:nvSpPr>
        <p:spPr>
          <a:xfrm>
            <a:off x="419100" y="304800"/>
            <a:ext cx="8229600" cy="1143000"/>
          </a:xfrm>
        </p:spPr>
        <p:txBody>
          <a:bodyPr/>
          <a:lstStyle/>
          <a:p>
            <a:pPr eaLnBrk="1" hangingPunct="1"/>
            <a:r>
              <a:rPr lang="en-US" altLang="en-US" dirty="0">
                <a:ea typeface="MS PGothic" charset="-128"/>
              </a:rPr>
              <a:t>Protecting Ourselves &amp; </a:t>
            </a:r>
            <a:br>
              <a:rPr lang="en-US" altLang="en-US" dirty="0">
                <a:ea typeface="MS PGothic" charset="-128"/>
              </a:rPr>
            </a:br>
            <a:r>
              <a:rPr lang="en-US" altLang="en-US" dirty="0">
                <a:ea typeface="MS PGothic" charset="-128"/>
              </a:rPr>
              <a:t>The Night Sky</a:t>
            </a:r>
          </a:p>
        </p:txBody>
      </p:sp>
      <p:sp>
        <p:nvSpPr>
          <p:cNvPr id="78851" name="Content Placeholder 2"/>
          <p:cNvSpPr txBox="1">
            <a:spLocks/>
          </p:cNvSpPr>
          <p:nvPr/>
        </p:nvSpPr>
        <p:spPr bwMode="auto">
          <a:xfrm>
            <a:off x="1219200" y="1828800"/>
            <a:ext cx="66294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charset="0"/>
              <a:buChar char="•"/>
              <a:defRPr sz="3200">
                <a:solidFill>
                  <a:schemeClr val="tx1"/>
                </a:solidFill>
                <a:latin typeface="Calibri" charset="0"/>
                <a:ea typeface="MS PGothic" charset="-128"/>
              </a:defRPr>
            </a:lvl1pPr>
            <a:lvl2pPr marL="742950" indent="-285750">
              <a:spcBef>
                <a:spcPct val="20000"/>
              </a:spcBef>
              <a:buFont typeface="Arial" charset="0"/>
              <a:buChar char="–"/>
              <a:defRPr sz="2800">
                <a:solidFill>
                  <a:schemeClr val="tx1"/>
                </a:solidFill>
                <a:latin typeface="Calibri" charset="0"/>
                <a:ea typeface="MS PGothic" charset="-128"/>
              </a:defRPr>
            </a:lvl2pPr>
            <a:lvl3pPr marL="1143000" indent="-228600">
              <a:spcBef>
                <a:spcPct val="20000"/>
              </a:spcBef>
              <a:buFont typeface="Arial" charset="0"/>
              <a:buChar char="•"/>
              <a:defRPr sz="2400">
                <a:solidFill>
                  <a:schemeClr val="tx1"/>
                </a:solidFill>
                <a:latin typeface="Calibri" charset="0"/>
                <a:ea typeface="MS PGothic" charset="-128"/>
              </a:defRPr>
            </a:lvl3pPr>
            <a:lvl4pPr marL="1600200" indent="-228600">
              <a:spcBef>
                <a:spcPct val="20000"/>
              </a:spcBef>
              <a:buFont typeface="Arial" charset="0"/>
              <a:buChar char="–"/>
              <a:defRPr sz="2000">
                <a:solidFill>
                  <a:schemeClr val="tx1"/>
                </a:solidFill>
                <a:latin typeface="Calibri" charset="0"/>
                <a:ea typeface="MS PGothic" charset="-128"/>
              </a:defRPr>
            </a:lvl4pPr>
            <a:lvl5pPr marL="2057400" indent="-228600">
              <a:spcBef>
                <a:spcPct val="20000"/>
              </a:spcBef>
              <a:buFont typeface="Arial" charset="0"/>
              <a:buChar char="»"/>
              <a:defRPr sz="20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eaLnBrk="1" hangingPunct="1">
              <a:lnSpc>
                <a:spcPct val="150000"/>
              </a:lnSpc>
            </a:pPr>
            <a:r>
              <a:rPr lang="en-US" altLang="en-US" b="1" dirty="0"/>
              <a:t>Start with a Good Shielded Fixture</a:t>
            </a:r>
          </a:p>
          <a:p>
            <a:pPr eaLnBrk="1" hangingPunct="1">
              <a:lnSpc>
                <a:spcPct val="150000"/>
              </a:lnSpc>
            </a:pPr>
            <a:r>
              <a:rPr lang="en-US" altLang="en-US" b="1" dirty="0"/>
              <a:t>Aim Lights Down</a:t>
            </a:r>
          </a:p>
          <a:p>
            <a:pPr eaLnBrk="1" hangingPunct="1">
              <a:lnSpc>
                <a:spcPct val="150000"/>
              </a:lnSpc>
            </a:pPr>
            <a:r>
              <a:rPr lang="en-US" altLang="en-US" b="1" dirty="0"/>
              <a:t>Use Only the Amount Needed</a:t>
            </a:r>
          </a:p>
          <a:p>
            <a:pPr eaLnBrk="1" hangingPunct="1">
              <a:lnSpc>
                <a:spcPct val="150000"/>
              </a:lnSpc>
            </a:pPr>
            <a:r>
              <a:rPr lang="en-US" altLang="en-US" b="1" dirty="0"/>
              <a:t>Pay Attention to the Light Color </a:t>
            </a:r>
          </a:p>
          <a:p>
            <a:pPr eaLnBrk="1" hangingPunct="1">
              <a:lnSpc>
                <a:spcPct val="150000"/>
              </a:lnSpc>
            </a:pPr>
            <a:r>
              <a:rPr lang="en-US" altLang="en-US" b="1" dirty="0"/>
              <a:t>Turn it Off</a:t>
            </a:r>
          </a:p>
          <a:p>
            <a:pPr eaLnBrk="1" hangingPunct="1"/>
            <a:endParaRPr lang="en-US" altLang="en-US" dirty="0"/>
          </a:p>
        </p:txBody>
      </p:sp>
    </p:spTree>
    <p:extLst>
      <p:ext uri="{BB962C8B-B14F-4D97-AF65-F5344CB8AC3E}">
        <p14:creationId xmlns:p14="http://schemas.microsoft.com/office/powerpoint/2010/main" val="4218718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61925"/>
            <a:ext cx="9144000" cy="718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0"/>
            <a:ext cx="5816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6" name="TextBox 1"/>
          <p:cNvSpPr txBox="1">
            <a:spLocks noChangeArrowheads="1"/>
          </p:cNvSpPr>
          <p:nvPr/>
        </p:nvSpPr>
        <p:spPr bwMode="auto">
          <a:xfrm>
            <a:off x="7543800" y="6324600"/>
            <a:ext cx="8905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1000">
                <a:latin typeface="Arial" panose="020B0604020202020204" pitchFamily="34" charset="0"/>
              </a:rPr>
              <a:t>Drawings by </a:t>
            </a:r>
          </a:p>
          <a:p>
            <a:pPr>
              <a:spcBef>
                <a:spcPct val="0"/>
              </a:spcBef>
              <a:buFontTx/>
              <a:buNone/>
            </a:pPr>
            <a:r>
              <a:rPr lang="en-US" altLang="en-US" sz="1000">
                <a:latin typeface="Arial" panose="020B0604020202020204" pitchFamily="34" charset="0"/>
              </a:rPr>
              <a:t>Bob Crelin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1028"/>
          <p:cNvSpPr txBox="1">
            <a:spLocks noChangeArrowheads="1"/>
          </p:cNvSpPr>
          <p:nvPr/>
        </p:nvSpPr>
        <p:spPr bwMode="auto">
          <a:xfrm>
            <a:off x="381000" y="152400"/>
            <a:ext cx="83820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charset="0"/>
                <a:ea typeface="MS PGothic" charset="-128"/>
              </a:defRPr>
            </a:lvl1pPr>
            <a:lvl2pPr marL="742950" indent="-285750">
              <a:spcBef>
                <a:spcPct val="20000"/>
              </a:spcBef>
              <a:buFont typeface="Arial" charset="0"/>
              <a:buChar char="–"/>
              <a:defRPr sz="2800">
                <a:solidFill>
                  <a:schemeClr val="tx1"/>
                </a:solidFill>
                <a:latin typeface="Calibri" charset="0"/>
                <a:ea typeface="MS PGothic" charset="-128"/>
              </a:defRPr>
            </a:lvl2pPr>
            <a:lvl3pPr marL="1143000" indent="-228600">
              <a:spcBef>
                <a:spcPct val="20000"/>
              </a:spcBef>
              <a:buFont typeface="Arial" charset="0"/>
              <a:buChar char="•"/>
              <a:defRPr sz="2400">
                <a:solidFill>
                  <a:schemeClr val="tx1"/>
                </a:solidFill>
                <a:latin typeface="Calibri" charset="0"/>
                <a:ea typeface="MS PGothic" charset="-128"/>
              </a:defRPr>
            </a:lvl3pPr>
            <a:lvl4pPr marL="1600200" indent="-228600">
              <a:spcBef>
                <a:spcPct val="20000"/>
              </a:spcBef>
              <a:buFont typeface="Arial" charset="0"/>
              <a:buChar char="–"/>
              <a:defRPr sz="2000">
                <a:solidFill>
                  <a:schemeClr val="tx1"/>
                </a:solidFill>
                <a:latin typeface="Calibri" charset="0"/>
                <a:ea typeface="MS PGothic" charset="-128"/>
              </a:defRPr>
            </a:lvl4pPr>
            <a:lvl5pPr marL="2057400" indent="-228600">
              <a:spcBef>
                <a:spcPct val="20000"/>
              </a:spcBef>
              <a:buFont typeface="Arial" charset="0"/>
              <a:buChar char="»"/>
              <a:defRPr sz="20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algn="ctr" eaLnBrk="1" hangingPunct="1">
              <a:spcBef>
                <a:spcPct val="0"/>
              </a:spcBef>
              <a:buFontTx/>
              <a:buNone/>
            </a:pPr>
            <a:r>
              <a:rPr lang="en-US" altLang="en-US" sz="4400" dirty="0"/>
              <a:t>Full Cutoff &amp; </a:t>
            </a:r>
          </a:p>
          <a:p>
            <a:pPr algn="ctr" eaLnBrk="1" hangingPunct="1">
              <a:spcBef>
                <a:spcPct val="0"/>
              </a:spcBef>
              <a:buFontTx/>
              <a:buNone/>
            </a:pPr>
            <a:r>
              <a:rPr lang="en-US" altLang="en-US" sz="4400" dirty="0"/>
              <a:t>Fully Shielding the Light Source</a:t>
            </a:r>
          </a:p>
        </p:txBody>
      </p:sp>
      <p:pic>
        <p:nvPicPr>
          <p:cNvPr id="87042" name="Picture 1" descr="Photo Full Cutoff then Shielded.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981200"/>
            <a:ext cx="8001000" cy="351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24020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63490" name="Picture 3" descr="shielding and the star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1" name="Title 1"/>
          <p:cNvSpPr>
            <a:spLocks noGrp="1"/>
          </p:cNvSpPr>
          <p:nvPr>
            <p:ph type="title"/>
          </p:nvPr>
        </p:nvSpPr>
        <p:spPr>
          <a:xfrm>
            <a:off x="381000" y="685800"/>
            <a:ext cx="8229600" cy="1143000"/>
          </a:xfrm>
        </p:spPr>
        <p:txBody>
          <a:bodyPr/>
          <a:lstStyle/>
          <a:p>
            <a:pPr eaLnBrk="1" hangingPunct="1"/>
            <a:r>
              <a:rPr lang="en-US" altLang="en-US" dirty="0"/>
              <a:t>Aim Lights Down</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89"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895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0" name="Rectangle 4"/>
          <p:cNvSpPr>
            <a:spLocks noGrp="1" noChangeArrowheads="1"/>
          </p:cNvSpPr>
          <p:nvPr>
            <p:ph type="title"/>
          </p:nvPr>
        </p:nvSpPr>
        <p:spPr>
          <a:xfrm>
            <a:off x="381000" y="381000"/>
            <a:ext cx="8382000" cy="762000"/>
          </a:xfrm>
        </p:spPr>
        <p:txBody>
          <a:bodyPr/>
          <a:lstStyle/>
          <a:p>
            <a:pPr eaLnBrk="1" hangingPunct="1"/>
            <a:r>
              <a:rPr lang="en-US" altLang="en-US" dirty="0">
                <a:ea typeface="MS PGothic" charset="-128"/>
              </a:rPr>
              <a:t>Use Only the Amount Needed</a:t>
            </a:r>
          </a:p>
        </p:txBody>
      </p:sp>
      <p:pic>
        <p:nvPicPr>
          <p:cNvPr id="89091"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524000"/>
            <a:ext cx="35052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092" name="Picture 2" descr="Photo HEB Fuel.pd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581400" y="2133600"/>
            <a:ext cx="52832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1949218"/>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5BCAE6C3-A5E5-F24B-B33D-78CBA3E62DE1}"/>
              </a:ext>
            </a:extLst>
          </p:cNvPr>
          <p:cNvSpPr>
            <a:spLocks noGrp="1" noChangeArrowheads="1"/>
          </p:cNvSpPr>
          <p:nvPr>
            <p:ph type="title"/>
          </p:nvPr>
        </p:nvSpPr>
        <p:spPr>
          <a:xfrm>
            <a:off x="381000" y="381000"/>
            <a:ext cx="8534400" cy="762000"/>
          </a:xfrm>
        </p:spPr>
        <p:txBody>
          <a:bodyPr/>
          <a:lstStyle/>
          <a:p>
            <a:r>
              <a:rPr lang="en-US" altLang="en-US" dirty="0"/>
              <a:t>Good lighting can improve business!</a:t>
            </a:r>
          </a:p>
        </p:txBody>
      </p:sp>
      <p:sp>
        <p:nvSpPr>
          <p:cNvPr id="15363" name="Rectangle 3">
            <a:extLst>
              <a:ext uri="{FF2B5EF4-FFF2-40B4-BE49-F238E27FC236}">
                <a16:creationId xmlns:a16="http://schemas.microsoft.com/office/drawing/2014/main" id="{E1C00033-492F-BD4F-B971-2626D700B307}"/>
              </a:ext>
            </a:extLst>
          </p:cNvPr>
          <p:cNvSpPr>
            <a:spLocks noGrp="1" noChangeArrowheads="1"/>
          </p:cNvSpPr>
          <p:nvPr>
            <p:ph type="body" idx="1"/>
          </p:nvPr>
        </p:nvSpPr>
        <p:spPr>
          <a:xfrm>
            <a:off x="381000" y="2286000"/>
            <a:ext cx="8534400" cy="914400"/>
          </a:xfrm>
        </p:spPr>
        <p:txBody>
          <a:bodyPr/>
          <a:lstStyle/>
          <a:p>
            <a:pPr>
              <a:buFontTx/>
              <a:buNone/>
            </a:pPr>
            <a:r>
              <a:rPr lang="en-US" altLang="en-US" sz="2400">
                <a:cs typeface="Times New Roman" panose="02020603050405020304" pitchFamily="18" charset="0"/>
              </a:rPr>
              <a:t>Glare is not comfortable for your eyes. This service station had an immediate increase in business after  installing shielded lights.</a:t>
            </a:r>
            <a:r>
              <a:rPr lang="en-US" altLang="en-US" sz="2400">
                <a:latin typeface="Goudy Old Style" panose="02020502050305020303" pitchFamily="18" charset="77"/>
                <a:cs typeface="Times New Roman" panose="02020603050405020304" pitchFamily="18" charset="0"/>
              </a:rPr>
              <a:t> </a:t>
            </a:r>
            <a:endParaRPr lang="en-US" altLang="en-US" sz="2400">
              <a:latin typeface="Goudy Old Style" panose="02020502050305020303" pitchFamily="18" charset="77"/>
            </a:endParaRPr>
          </a:p>
        </p:txBody>
      </p:sp>
      <p:sp>
        <p:nvSpPr>
          <p:cNvPr id="15364" name="Text Box 6">
            <a:extLst>
              <a:ext uri="{FF2B5EF4-FFF2-40B4-BE49-F238E27FC236}">
                <a16:creationId xmlns:a16="http://schemas.microsoft.com/office/drawing/2014/main" id="{6A61D497-C0C8-BF43-A988-DE9484AE3EB7}"/>
              </a:ext>
            </a:extLst>
          </p:cNvPr>
          <p:cNvSpPr txBox="1">
            <a:spLocks noChangeArrowheads="1"/>
          </p:cNvSpPr>
          <p:nvPr/>
        </p:nvSpPr>
        <p:spPr bwMode="auto">
          <a:xfrm>
            <a:off x="3429000" y="6477000"/>
            <a:ext cx="2819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1400">
                <a:solidFill>
                  <a:schemeClr val="tx1"/>
                </a:solidFill>
                <a:latin typeface="Calisto MT" panose="02040603050505030304" pitchFamily="18" charset="77"/>
              </a:defRPr>
            </a:lvl1pPr>
            <a:lvl2pPr marL="742950" indent="-285750">
              <a:defRPr sz="1400">
                <a:solidFill>
                  <a:schemeClr val="tx1"/>
                </a:solidFill>
                <a:latin typeface="Calisto MT" panose="02040603050505030304" pitchFamily="18" charset="77"/>
              </a:defRPr>
            </a:lvl2pPr>
            <a:lvl3pPr marL="1143000" indent="-228600">
              <a:defRPr sz="1400">
                <a:solidFill>
                  <a:schemeClr val="tx1"/>
                </a:solidFill>
                <a:latin typeface="Calisto MT" panose="02040603050505030304" pitchFamily="18" charset="77"/>
              </a:defRPr>
            </a:lvl3pPr>
            <a:lvl4pPr marL="1600200" indent="-228600">
              <a:defRPr sz="1400">
                <a:solidFill>
                  <a:schemeClr val="tx1"/>
                </a:solidFill>
                <a:latin typeface="Calisto MT" panose="02040603050505030304" pitchFamily="18" charset="77"/>
              </a:defRPr>
            </a:lvl4pPr>
            <a:lvl5pPr marL="2057400" indent="-228600">
              <a:defRPr sz="1400">
                <a:solidFill>
                  <a:schemeClr val="tx1"/>
                </a:solidFill>
                <a:latin typeface="Calisto MT" panose="02040603050505030304" pitchFamily="18" charset="77"/>
              </a:defRPr>
            </a:lvl5pPr>
            <a:lvl6pPr marL="2514600" indent="-228600" eaLnBrk="0" fontAlgn="base" hangingPunct="0">
              <a:spcBef>
                <a:spcPct val="0"/>
              </a:spcBef>
              <a:spcAft>
                <a:spcPct val="0"/>
              </a:spcAft>
              <a:defRPr sz="1400">
                <a:solidFill>
                  <a:schemeClr val="tx1"/>
                </a:solidFill>
                <a:latin typeface="Calisto MT" panose="02040603050505030304" pitchFamily="18" charset="77"/>
              </a:defRPr>
            </a:lvl6pPr>
            <a:lvl7pPr marL="2971800" indent="-228600" eaLnBrk="0" fontAlgn="base" hangingPunct="0">
              <a:spcBef>
                <a:spcPct val="0"/>
              </a:spcBef>
              <a:spcAft>
                <a:spcPct val="0"/>
              </a:spcAft>
              <a:defRPr sz="1400">
                <a:solidFill>
                  <a:schemeClr val="tx1"/>
                </a:solidFill>
                <a:latin typeface="Calisto MT" panose="02040603050505030304" pitchFamily="18" charset="77"/>
              </a:defRPr>
            </a:lvl7pPr>
            <a:lvl8pPr marL="3429000" indent="-228600" eaLnBrk="0" fontAlgn="base" hangingPunct="0">
              <a:spcBef>
                <a:spcPct val="0"/>
              </a:spcBef>
              <a:spcAft>
                <a:spcPct val="0"/>
              </a:spcAft>
              <a:defRPr sz="1400">
                <a:solidFill>
                  <a:schemeClr val="tx1"/>
                </a:solidFill>
                <a:latin typeface="Calisto MT" panose="02040603050505030304" pitchFamily="18" charset="77"/>
              </a:defRPr>
            </a:lvl8pPr>
            <a:lvl9pPr marL="3886200" indent="-228600" eaLnBrk="0" fontAlgn="base" hangingPunct="0">
              <a:spcBef>
                <a:spcPct val="0"/>
              </a:spcBef>
              <a:spcAft>
                <a:spcPct val="0"/>
              </a:spcAft>
              <a:defRPr sz="1400">
                <a:solidFill>
                  <a:schemeClr val="tx1"/>
                </a:solidFill>
                <a:latin typeface="Calisto MT" panose="02040603050505030304" pitchFamily="18" charset="77"/>
              </a:defRPr>
            </a:lvl9pPr>
          </a:lstStyle>
          <a:p>
            <a:pPr algn="ctr">
              <a:spcBef>
                <a:spcPct val="50000"/>
              </a:spcBef>
            </a:pPr>
            <a:r>
              <a:rPr lang="en-US" altLang="en-US" sz="900">
                <a:latin typeface="Times New Roman" panose="02020603050405020304" pitchFamily="18" charset="0"/>
              </a:rPr>
              <a:t>Copyright 2002 Rensselaer Polytechnic Institute;  courtesy Lighting Research Center</a:t>
            </a:r>
          </a:p>
        </p:txBody>
      </p:sp>
      <p:pic>
        <p:nvPicPr>
          <p:cNvPr id="15365" name="Picture 10">
            <a:extLst>
              <a:ext uri="{FF2B5EF4-FFF2-40B4-BE49-F238E27FC236}">
                <a16:creationId xmlns:a16="http://schemas.microsoft.com/office/drawing/2014/main" id="{14D2D2C5-728F-F24E-BE35-2DB631FA89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3352800"/>
            <a:ext cx="39243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pic>
        <p:nvPicPr>
          <p:cNvPr id="15366" name="Picture 11">
            <a:extLst>
              <a:ext uri="{FF2B5EF4-FFF2-40B4-BE49-F238E27FC236}">
                <a16:creationId xmlns:a16="http://schemas.microsoft.com/office/drawing/2014/main" id="{DCA4063F-CDD9-9341-810F-1A1ED7F233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352800"/>
            <a:ext cx="3810000" cy="258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16579616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33" y="0"/>
            <a:ext cx="9169733" cy="6413500"/>
          </a:xfrm>
          <a:prstGeom prst="rect">
            <a:avLst/>
          </a:prstGeom>
        </p:spPr>
      </p:pic>
    </p:spTree>
    <p:extLst>
      <p:ext uri="{BB962C8B-B14F-4D97-AF65-F5344CB8AC3E}">
        <p14:creationId xmlns:p14="http://schemas.microsoft.com/office/powerpoint/2010/main" val="17006636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895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4" name="Title 1"/>
          <p:cNvSpPr>
            <a:spLocks noGrp="1"/>
          </p:cNvSpPr>
          <p:nvPr>
            <p:ph type="title"/>
          </p:nvPr>
        </p:nvSpPr>
        <p:spPr>
          <a:xfrm>
            <a:off x="76200" y="274638"/>
            <a:ext cx="8610600" cy="1858962"/>
          </a:xfrm>
        </p:spPr>
        <p:txBody>
          <a:bodyPr rtlCol="0">
            <a:normAutofit/>
          </a:bodyPr>
          <a:lstStyle/>
          <a:p>
            <a:pPr eaLnBrk="1" fontAlgn="auto" hangingPunct="1">
              <a:spcAft>
                <a:spcPts val="0"/>
              </a:spcAft>
              <a:defRPr/>
            </a:pPr>
            <a:r>
              <a:rPr lang="en-US" dirty="0">
                <a:ea typeface="MS PGothic" charset="0"/>
                <a:cs typeface="+mj-cs"/>
              </a:rPr>
              <a:t>Outdoor Lighting Challenges</a:t>
            </a:r>
            <a:br>
              <a:rPr lang="en-US" dirty="0">
                <a:ea typeface="MS PGothic" charset="0"/>
                <a:cs typeface="+mj-cs"/>
              </a:rPr>
            </a:br>
            <a:endParaRPr lang="en-US" dirty="0">
              <a:ea typeface="MS PGothic" charset="0"/>
              <a:cs typeface="+mj-cs"/>
            </a:endParaRPr>
          </a:p>
        </p:txBody>
      </p:sp>
      <p:sp>
        <p:nvSpPr>
          <p:cNvPr id="43012" name="Content Placeholder 2"/>
          <p:cNvSpPr txBox="1">
            <a:spLocks/>
          </p:cNvSpPr>
          <p:nvPr/>
        </p:nvSpPr>
        <p:spPr bwMode="auto">
          <a:xfrm>
            <a:off x="1257300" y="1371600"/>
            <a:ext cx="75057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lnSpc>
                <a:spcPct val="150000"/>
              </a:lnSpc>
            </a:pPr>
            <a:r>
              <a:rPr lang="en-US" altLang="en-US" b="1" dirty="0"/>
              <a:t>Glare, Safety and Security</a:t>
            </a:r>
          </a:p>
          <a:p>
            <a:pPr eaLnBrk="1" hangingPunct="1">
              <a:lnSpc>
                <a:spcPct val="150000"/>
              </a:lnSpc>
            </a:pPr>
            <a:r>
              <a:rPr lang="en-US" altLang="en-US" b="1" dirty="0"/>
              <a:t>Light Trespass</a:t>
            </a:r>
          </a:p>
          <a:p>
            <a:pPr eaLnBrk="1" hangingPunct="1">
              <a:lnSpc>
                <a:spcPct val="150000"/>
              </a:lnSpc>
            </a:pPr>
            <a:r>
              <a:rPr lang="en-US" altLang="en-US" b="1" dirty="0"/>
              <a:t>Wasted Money &amp; Energy</a:t>
            </a:r>
          </a:p>
          <a:p>
            <a:pPr eaLnBrk="1" hangingPunct="1">
              <a:lnSpc>
                <a:spcPct val="150000"/>
              </a:lnSpc>
            </a:pPr>
            <a:r>
              <a:rPr lang="en-US" altLang="en-US" b="1" dirty="0"/>
              <a:t>Community Economic Impact</a:t>
            </a:r>
          </a:p>
          <a:p>
            <a:pPr eaLnBrk="1" hangingPunct="1">
              <a:lnSpc>
                <a:spcPct val="150000"/>
              </a:lnSpc>
            </a:pPr>
            <a:r>
              <a:rPr lang="en-US" altLang="en-US" b="1" dirty="0"/>
              <a:t>Human &amp; Environmental Impact</a:t>
            </a:r>
          </a:p>
          <a:p>
            <a:pPr marL="0" indent="0" eaLnBrk="1" hangingPunct="1">
              <a:buNone/>
            </a:pPr>
            <a:endParaRPr lang="en-US" alt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895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39" name="Rectangle 1028"/>
          <p:cNvSpPr txBox="1">
            <a:spLocks noChangeArrowheads="1"/>
          </p:cNvSpPr>
          <p:nvPr/>
        </p:nvSpPr>
        <p:spPr bwMode="auto">
          <a:xfrm>
            <a:off x="457200" y="609600"/>
            <a:ext cx="8382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endParaRPr lang="en-US" altLang="en-US" sz="4400" b="1" dirty="0"/>
          </a:p>
          <a:p>
            <a:pPr algn="ctr" eaLnBrk="1" hangingPunct="1">
              <a:spcBef>
                <a:spcPct val="0"/>
              </a:spcBef>
              <a:buFontTx/>
              <a:buNone/>
            </a:pPr>
            <a:r>
              <a:rPr lang="en-US" altLang="en-US" sz="4400" dirty="0"/>
              <a:t>Turn the Lights Off</a:t>
            </a:r>
          </a:p>
          <a:p>
            <a:pPr algn="ctr" eaLnBrk="1" hangingPunct="1">
              <a:spcBef>
                <a:spcPct val="0"/>
              </a:spcBef>
              <a:buFontTx/>
              <a:buNone/>
            </a:pPr>
            <a:r>
              <a:rPr lang="en-US" altLang="en-US" dirty="0"/>
              <a:t>When You’re Not There to Use Them</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566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3" name="Rectangle 1028"/>
          <p:cNvSpPr txBox="1">
            <a:spLocks noChangeArrowheads="1"/>
          </p:cNvSpPr>
          <p:nvPr/>
        </p:nvSpPr>
        <p:spPr bwMode="auto">
          <a:xfrm>
            <a:off x="457200" y="1371600"/>
            <a:ext cx="83820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3600" dirty="0"/>
              <a:t>Yes, You Can Choose</a:t>
            </a:r>
          </a:p>
          <a:p>
            <a:pPr algn="ctr" eaLnBrk="1" hangingPunct="1">
              <a:spcBef>
                <a:spcPct val="0"/>
              </a:spcBef>
              <a:buFontTx/>
              <a:buNone/>
            </a:pPr>
            <a:r>
              <a:rPr lang="en-US" altLang="en-US" sz="6000" dirty="0"/>
              <a:t>Better Lights for</a:t>
            </a:r>
          </a:p>
          <a:p>
            <a:pPr algn="ctr" eaLnBrk="1" hangingPunct="1">
              <a:spcBef>
                <a:spcPct val="0"/>
              </a:spcBef>
              <a:buFontTx/>
              <a:buNone/>
            </a:pPr>
            <a:r>
              <a:rPr lang="en-US" altLang="en-US" sz="6000" dirty="0"/>
              <a:t>Better Nights!</a:t>
            </a:r>
          </a:p>
          <a:p>
            <a:pPr algn="ctr" eaLnBrk="1" hangingPunct="1">
              <a:spcBef>
                <a:spcPct val="0"/>
              </a:spcBef>
              <a:buFontTx/>
              <a:buNone/>
            </a:pPr>
            <a:endParaRPr lang="en-US" altLang="en-US" sz="4400" b="1" dirty="0"/>
          </a:p>
          <a:p>
            <a:pPr algn="ctr" eaLnBrk="1" hangingPunct="1">
              <a:spcBef>
                <a:spcPct val="0"/>
              </a:spcBef>
              <a:buFontTx/>
              <a:buNone/>
            </a:pPr>
            <a:endParaRPr lang="en-US" altLang="en-US" sz="4400" b="1" dirty="0"/>
          </a:p>
          <a:p>
            <a:pPr algn="ctr" eaLnBrk="1" hangingPunct="1">
              <a:spcBef>
                <a:spcPct val="0"/>
              </a:spcBef>
              <a:buFontTx/>
              <a:buNone/>
            </a:pPr>
            <a:r>
              <a:rPr lang="en-US" altLang="en-US" b="1" dirty="0"/>
              <a:t>I challenge you to modify your lighting practices to see better, save money &amp; protect the night.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444905"/>
            <a:ext cx="9144000" cy="1566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1" name="Rectangle 1028"/>
          <p:cNvSpPr txBox="1">
            <a:spLocks noChangeArrowheads="1"/>
          </p:cNvSpPr>
          <p:nvPr/>
        </p:nvSpPr>
        <p:spPr bwMode="auto">
          <a:xfrm>
            <a:off x="5486400" y="1371600"/>
            <a:ext cx="3352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4400" b="1"/>
              <a:t>Participate in the </a:t>
            </a:r>
          </a:p>
          <a:p>
            <a:pPr algn="ctr" eaLnBrk="1" hangingPunct="1">
              <a:spcBef>
                <a:spcPct val="0"/>
              </a:spcBef>
              <a:buFontTx/>
              <a:buNone/>
            </a:pPr>
            <a:r>
              <a:rPr lang="en-US" altLang="en-US" sz="4400" b="1"/>
              <a:t>Be A Star Award Program</a:t>
            </a:r>
          </a:p>
          <a:p>
            <a:pPr algn="ctr" eaLnBrk="1" hangingPunct="1">
              <a:spcBef>
                <a:spcPct val="0"/>
              </a:spcBef>
              <a:buFontTx/>
              <a:buNone/>
            </a:pPr>
            <a:endParaRPr lang="en-US" altLang="en-US" sz="4400" b="1"/>
          </a:p>
          <a:p>
            <a:pPr algn="ctr" eaLnBrk="1" hangingPunct="1">
              <a:spcBef>
                <a:spcPct val="0"/>
              </a:spcBef>
              <a:buFontTx/>
              <a:buNone/>
            </a:pPr>
            <a:endParaRPr lang="en-US" altLang="en-US" sz="4400" b="1"/>
          </a:p>
          <a:p>
            <a:pPr algn="ctr" eaLnBrk="1" hangingPunct="1">
              <a:spcBef>
                <a:spcPct val="0"/>
              </a:spcBef>
              <a:buFontTx/>
              <a:buNone/>
            </a:pPr>
            <a:endParaRPr lang="en-US" altLang="en-US" sz="4400" b="1"/>
          </a:p>
          <a:p>
            <a:pPr algn="ctr" eaLnBrk="1" hangingPunct="1">
              <a:spcBef>
                <a:spcPct val="0"/>
              </a:spcBef>
              <a:buFontTx/>
              <a:buNone/>
            </a:pPr>
            <a:endParaRPr lang="en-US" altLang="en-US" sz="4400" b="1"/>
          </a:p>
          <a:p>
            <a:pPr algn="ctr" eaLnBrk="1" hangingPunct="1">
              <a:spcBef>
                <a:spcPct val="0"/>
              </a:spcBef>
              <a:buFontTx/>
              <a:buNone/>
            </a:pPr>
            <a:endParaRPr lang="en-US" altLang="en-US" b="1"/>
          </a:p>
        </p:txBody>
      </p:sp>
      <p:pic>
        <p:nvPicPr>
          <p:cNvPr id="68612"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8650" y="762000"/>
            <a:ext cx="42291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70328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762000"/>
            <a:ext cx="10058400" cy="1722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30" name="Rectangle 1028"/>
          <p:cNvSpPr txBox="1">
            <a:spLocks noChangeArrowheads="1"/>
          </p:cNvSpPr>
          <p:nvPr/>
        </p:nvSpPr>
        <p:spPr bwMode="auto">
          <a:xfrm>
            <a:off x="1752600" y="685800"/>
            <a:ext cx="6223000" cy="5638800"/>
          </a:xfrm>
          <a:prstGeom prst="rect">
            <a:avLst/>
          </a:prstGeom>
          <a:noFill/>
          <a:ln>
            <a:noFill/>
          </a:ln>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eaLnBrk="1" hangingPunct="1">
              <a:defRPr/>
            </a:pPr>
            <a:r>
              <a:rPr lang="en-US" sz="4400" b="1" dirty="0">
                <a:latin typeface="Calibri" charset="0"/>
              </a:rPr>
              <a:t>Resources</a:t>
            </a:r>
          </a:p>
          <a:p>
            <a:pPr algn="ctr" eaLnBrk="1" hangingPunct="1">
              <a:defRPr/>
            </a:pPr>
            <a:endParaRPr lang="en-US" b="1" dirty="0">
              <a:latin typeface="Calibri" charset="0"/>
            </a:endParaRPr>
          </a:p>
          <a:p>
            <a:pPr algn="ctr" eaLnBrk="1" hangingPunct="1">
              <a:defRPr/>
            </a:pPr>
            <a:endParaRPr lang="en-US" b="1" dirty="0">
              <a:latin typeface="Calibri" charset="0"/>
            </a:endParaRPr>
          </a:p>
          <a:p>
            <a:pPr algn="ctr" eaLnBrk="1" hangingPunct="1">
              <a:defRPr/>
            </a:pPr>
            <a:endParaRPr lang="en-US" b="1" dirty="0">
              <a:latin typeface="Calibri" charset="0"/>
            </a:endParaRPr>
          </a:p>
          <a:p>
            <a:pPr marL="457200" indent="-457200" eaLnBrk="1" hangingPunct="1">
              <a:lnSpc>
                <a:spcPct val="150000"/>
              </a:lnSpc>
              <a:buFont typeface="Arial"/>
              <a:buChar char="•"/>
              <a:defRPr/>
            </a:pPr>
            <a:r>
              <a:rPr lang="en-US" sz="3200" dirty="0">
                <a:latin typeface="Calibri" charset="0"/>
              </a:rPr>
              <a:t>www.IDATexas.org</a:t>
            </a:r>
          </a:p>
          <a:p>
            <a:pPr marL="457200" indent="-457200" eaLnBrk="1" hangingPunct="1">
              <a:lnSpc>
                <a:spcPct val="150000"/>
              </a:lnSpc>
              <a:buFont typeface="Arial"/>
              <a:buChar char="•"/>
              <a:defRPr/>
            </a:pPr>
            <a:r>
              <a:rPr lang="en-US" sz="3200" dirty="0" err="1">
                <a:latin typeface="Calibri" charset="0"/>
              </a:rPr>
              <a:t>www.Darksky.org</a:t>
            </a:r>
            <a:endParaRPr lang="en-US" sz="3200" dirty="0">
              <a:latin typeface="Calibri" charset="0"/>
            </a:endParaRPr>
          </a:p>
          <a:p>
            <a:pPr marL="457200" indent="-457200" eaLnBrk="1" hangingPunct="1">
              <a:lnSpc>
                <a:spcPct val="150000"/>
              </a:lnSpc>
              <a:buFont typeface="Arial"/>
              <a:buChar char="•"/>
              <a:defRPr/>
            </a:pPr>
            <a:r>
              <a:rPr lang="en-US" sz="3200" dirty="0" err="1">
                <a:latin typeface="Calibri" charset="0"/>
              </a:rPr>
              <a:t>www.GlobeatNight.org</a:t>
            </a:r>
            <a:endParaRPr lang="en-US" sz="3200" dirty="0">
              <a:latin typeface="Calibri" charset="0"/>
            </a:endParaRPr>
          </a:p>
          <a:p>
            <a:pPr marL="457200" indent="-457200" eaLnBrk="1" hangingPunct="1">
              <a:lnSpc>
                <a:spcPct val="150000"/>
              </a:lnSpc>
              <a:buFont typeface="Arial"/>
              <a:buChar char="•"/>
              <a:defRPr/>
            </a:pPr>
            <a:r>
              <a:rPr lang="en-US" sz="3200" dirty="0">
                <a:latin typeface="Calibri" charset="0"/>
              </a:rPr>
              <a:t>http://</a:t>
            </a:r>
            <a:r>
              <a:rPr lang="en-US" sz="3200" dirty="0" err="1">
                <a:latin typeface="Calibri" charset="0"/>
              </a:rPr>
              <a:t>www.need-less.org.uk</a:t>
            </a:r>
            <a:endParaRPr lang="en-US" sz="3200" dirty="0">
              <a:latin typeface="Calibri" charset="0"/>
            </a:endParaRPr>
          </a:p>
          <a:p>
            <a:pPr marL="457200" indent="-457200" eaLnBrk="1" hangingPunct="1">
              <a:buFont typeface="Arial"/>
              <a:buChar char="•"/>
              <a:defRPr/>
            </a:pPr>
            <a:endParaRPr lang="en-US" sz="3200" dirty="0">
              <a:latin typeface="Calibri" charset="0"/>
            </a:endParaRPr>
          </a:p>
          <a:p>
            <a:pPr marL="457200" indent="-457200" eaLnBrk="1" hangingPunct="1">
              <a:buFont typeface="Arial"/>
              <a:buChar char="•"/>
              <a:defRPr/>
            </a:pPr>
            <a:endParaRPr lang="en-US" sz="3200" dirty="0">
              <a:latin typeface="Calibri" charset="0"/>
            </a:endParaRPr>
          </a:p>
        </p:txBody>
      </p:sp>
      <p:pic>
        <p:nvPicPr>
          <p:cNvPr id="3" name="Picture 2" descr="A picture containing table&#10;&#10;Description automatically generated">
            <a:extLst>
              <a:ext uri="{FF2B5EF4-FFF2-40B4-BE49-F238E27FC236}">
                <a16:creationId xmlns:a16="http://schemas.microsoft.com/office/drawing/2014/main" id="{00F749A6-99AC-324C-94A9-BD93B31E04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42280"/>
            <a:ext cx="2743200" cy="1732032"/>
          </a:xfrm>
          <a:prstGeom prst="rect">
            <a:avLst/>
          </a:prstGeom>
        </p:spPr>
      </p:pic>
    </p:spTree>
    <p:extLst>
      <p:ext uri="{BB962C8B-B14F-4D97-AF65-F5344CB8AC3E}">
        <p14:creationId xmlns:p14="http://schemas.microsoft.com/office/powerpoint/2010/main" val="21315043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45058"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1750"/>
            <a:ext cx="9144000" cy="708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45059" name="Rectangle 2"/>
          <p:cNvSpPr>
            <a:spLocks noGrp="1" noChangeArrowheads="1"/>
          </p:cNvSpPr>
          <p:nvPr>
            <p:ph type="title"/>
          </p:nvPr>
        </p:nvSpPr>
        <p:spPr>
          <a:xfrm>
            <a:off x="152400" y="381000"/>
            <a:ext cx="8763000" cy="762000"/>
          </a:xfrm>
        </p:spPr>
        <p:txBody>
          <a:bodyPr/>
          <a:lstStyle/>
          <a:p>
            <a:pPr eaLnBrk="1" hangingPunct="1"/>
            <a:r>
              <a:rPr lang="en-US" altLang="en-US" dirty="0"/>
              <a:t>Does this Light Make You Feel Safe?</a:t>
            </a:r>
            <a:endParaRPr lang="en-US" altLang="en-US" sz="3200" dirty="0"/>
          </a:p>
        </p:txBody>
      </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47106"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77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47107" name="Rectangle 1"/>
          <p:cNvSpPr>
            <a:spLocks noChangeArrowheads="1"/>
          </p:cNvSpPr>
          <p:nvPr/>
        </p:nvSpPr>
        <p:spPr bwMode="auto">
          <a:xfrm>
            <a:off x="1600200" y="304800"/>
            <a:ext cx="6827838"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4400" dirty="0">
                <a:latin typeface="+mj-lt"/>
              </a:rPr>
              <a:t>Glare creates dark shadows!</a:t>
            </a:r>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61925"/>
            <a:ext cx="9144000" cy="718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5" name="Picture 2" descr="C:\Data\LP Website\images\ShieldingBenefit.jpg"/>
          <p:cNvPicPr>
            <a:picLocks noChangeAspect="1" noChangeArrowheads="1"/>
          </p:cNvPicPr>
          <p:nvPr/>
        </p:nvPicPr>
        <p:blipFill>
          <a:blip r:embed="rId4">
            <a:lum bright="-12000" contrast="16000"/>
            <a:extLst>
              <a:ext uri="{28A0092B-C50C-407E-A947-70E740481C1C}">
                <a14:useLocalDpi xmlns:a14="http://schemas.microsoft.com/office/drawing/2010/main" val="0"/>
              </a:ext>
            </a:extLst>
          </a:blip>
          <a:srcRect/>
          <a:stretch>
            <a:fillRect/>
          </a:stretch>
        </p:blipFill>
        <p:spPr bwMode="auto">
          <a:xfrm>
            <a:off x="838200" y="990600"/>
            <a:ext cx="7467600" cy="580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6" name="Rectangle 3"/>
          <p:cNvSpPr>
            <a:spLocks noGrp="1" noChangeArrowheads="1"/>
          </p:cNvSpPr>
          <p:nvPr>
            <p:ph type="title"/>
          </p:nvPr>
        </p:nvSpPr>
        <p:spPr>
          <a:xfrm>
            <a:off x="381000" y="381000"/>
            <a:ext cx="8382000" cy="762000"/>
          </a:xfrm>
        </p:spPr>
        <p:txBody>
          <a:bodyPr/>
          <a:lstStyle/>
          <a:p>
            <a:pPr eaLnBrk="1" hangingPunct="1"/>
            <a:r>
              <a:rPr lang="en-US" altLang="en-US" dirty="0"/>
              <a:t>Entrance Safety</a:t>
            </a:r>
          </a:p>
        </p:txBody>
      </p:sp>
      <p:sp>
        <p:nvSpPr>
          <p:cNvPr id="49157" name="TextBox 1"/>
          <p:cNvSpPr txBox="1">
            <a:spLocks noChangeArrowheads="1"/>
          </p:cNvSpPr>
          <p:nvPr/>
        </p:nvSpPr>
        <p:spPr bwMode="auto">
          <a:xfrm>
            <a:off x="3276600" y="5791200"/>
            <a:ext cx="27749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1000">
                <a:latin typeface="Arial" panose="020B0604020202020204" pitchFamily="34" charset="0"/>
              </a:rPr>
              <a:t>Photo Courtesy Southern Arizona Section IDA</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61925"/>
            <a:ext cx="9144000" cy="718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3" name="Title 1"/>
          <p:cNvSpPr>
            <a:spLocks noGrp="1"/>
          </p:cNvSpPr>
          <p:nvPr>
            <p:ph type="title"/>
          </p:nvPr>
        </p:nvSpPr>
        <p:spPr/>
        <p:txBody>
          <a:bodyPr/>
          <a:lstStyle/>
          <a:p>
            <a:pPr eaLnBrk="1" hangingPunct="1"/>
            <a:r>
              <a:rPr lang="en-US" altLang="en-US" dirty="0"/>
              <a:t>Light Trespass</a:t>
            </a:r>
          </a:p>
        </p:txBody>
      </p:sp>
      <p:pic>
        <p:nvPicPr>
          <p:cNvPr id="51204" name="Content Placeholder 7" descr="Light Trespass.jpg"/>
          <p:cNvPicPr>
            <a:picLocks noGrp="1" noChangeAspect="1"/>
          </p:cNvPicPr>
          <p:nvPr>
            <p:ph idx="1"/>
          </p:nvPr>
        </p:nvPicPr>
        <p:blipFill>
          <a:blip r:embed="rId4">
            <a:extLst>
              <a:ext uri="{28A0092B-C50C-407E-A947-70E740481C1C}">
                <a14:useLocalDpi xmlns:a14="http://schemas.microsoft.com/office/drawing/2010/main" val="0"/>
              </a:ext>
            </a:extLst>
          </a:blip>
          <a:srcRect/>
          <a:stretch>
            <a:fillRect/>
          </a:stretch>
        </p:blipFill>
        <p:spPr>
          <a:xfrm>
            <a:off x="914400" y="1828800"/>
            <a:ext cx="7296150" cy="3706813"/>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61925"/>
            <a:ext cx="9144000" cy="718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1" name="Title 1"/>
          <p:cNvSpPr>
            <a:spLocks noGrp="1"/>
          </p:cNvSpPr>
          <p:nvPr>
            <p:ph type="title"/>
          </p:nvPr>
        </p:nvSpPr>
        <p:spPr/>
        <p:txBody>
          <a:bodyPr/>
          <a:lstStyle/>
          <a:p>
            <a:pPr eaLnBrk="1" hangingPunct="1"/>
            <a:r>
              <a:rPr lang="en-US" altLang="en-US" dirty="0"/>
              <a:t>Shielding to Reduce Wattage!</a:t>
            </a:r>
          </a:p>
        </p:txBody>
      </p:sp>
      <p:pic>
        <p:nvPicPr>
          <p:cNvPr id="53252" name="Picture 7" descr="Shielding to Reduce Wattage.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1447800"/>
            <a:ext cx="3968750" cy="480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61925"/>
            <a:ext cx="9144000" cy="718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299" name="Picture 2" descr="Photo Light Clutter.pd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219200"/>
            <a:ext cx="82550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0" name="Title 1"/>
          <p:cNvSpPr>
            <a:spLocks noGrp="1"/>
          </p:cNvSpPr>
          <p:nvPr>
            <p:ph type="title"/>
          </p:nvPr>
        </p:nvSpPr>
        <p:spPr/>
        <p:txBody>
          <a:bodyPr/>
          <a:lstStyle/>
          <a:p>
            <a:pPr eaLnBrk="1" hangingPunct="1"/>
            <a:r>
              <a:rPr lang="en-US" altLang="en-US" dirty="0"/>
              <a:t>Will Light Clutter Attract Tourists?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61925"/>
            <a:ext cx="9144000" cy="718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E91739CD-7E03-1145-9FE6-FBDC19794D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 y="304800"/>
            <a:ext cx="8686800" cy="6553201"/>
          </a:xfrm>
          <a:prstGeom prst="rect">
            <a:avLst/>
          </a:prstGeom>
        </p:spPr>
      </p:pic>
    </p:spTree>
    <p:extLst>
      <p:ext uri="{BB962C8B-B14F-4D97-AF65-F5344CB8AC3E}">
        <p14:creationId xmlns:p14="http://schemas.microsoft.com/office/powerpoint/2010/main" val="2513996638"/>
      </p:ext>
    </p:extLst>
  </p:cSld>
  <p:clrMapOvr>
    <a:masterClrMapping/>
  </p:clrMapOvr>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8376</TotalTime>
  <Words>2328</Words>
  <Application>Microsoft Macintosh PowerPoint</Application>
  <PresentationFormat>On-screen Show (4:3)</PresentationFormat>
  <Paragraphs>147</Paragraphs>
  <Slides>23</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Calisto MT</vt:lpstr>
      <vt:lpstr>Goudy Old Style</vt:lpstr>
      <vt:lpstr>Times New Roman</vt:lpstr>
      <vt:lpstr>Black</vt:lpstr>
      <vt:lpstr>Better Lights for Better Nights!</vt:lpstr>
      <vt:lpstr>Outdoor Lighting Challenges </vt:lpstr>
      <vt:lpstr>Does this Light Make You Feel Safe?</vt:lpstr>
      <vt:lpstr>PowerPoint Presentation</vt:lpstr>
      <vt:lpstr>Entrance Safety</vt:lpstr>
      <vt:lpstr>Light Trespass</vt:lpstr>
      <vt:lpstr>Shielding to Reduce Wattage!</vt:lpstr>
      <vt:lpstr>Will Light Clutter Attract Tourists?</vt:lpstr>
      <vt:lpstr>PowerPoint Presentation</vt:lpstr>
      <vt:lpstr>What about our view of the stars?  What about our Cultural Connection to the Stars? Shared Stories Science Literature Art</vt:lpstr>
      <vt:lpstr>PowerPoint Presentation</vt:lpstr>
      <vt:lpstr>PowerPoint Presentation</vt:lpstr>
      <vt:lpstr>Protecting Ourselves &amp;  The Night Sky</vt:lpstr>
      <vt:lpstr>PowerPoint Presentation</vt:lpstr>
      <vt:lpstr>PowerPoint Presentation</vt:lpstr>
      <vt:lpstr>Aim Lights Down</vt:lpstr>
      <vt:lpstr>Use Only the Amount Needed</vt:lpstr>
      <vt:lpstr>Good lighting can improve business!</vt:lpstr>
      <vt:lpstr>PowerPoint Presentation</vt:lpstr>
      <vt:lpstr>PowerPoint Presentation</vt:lpstr>
      <vt:lpstr>PowerPoint Presentation</vt:lpstr>
      <vt:lpstr>PowerPoint Presentation</vt:lpstr>
      <vt:lpstr>PowerPoint Presentation</vt:lpstr>
    </vt:vector>
  </TitlesOfParts>
  <Manager/>
  <Company>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Save the Night</dc:title>
  <dc:subject/>
  <dc:creator>Cindy Luongo Cassidy</dc:creator>
  <cp:keywords/>
  <dc:description/>
  <cp:lastModifiedBy>Cindy Luongo Cassidy</cp:lastModifiedBy>
  <cp:revision>304</cp:revision>
  <cp:lastPrinted>2013-09-03T16:50:33Z</cp:lastPrinted>
  <dcterms:created xsi:type="dcterms:W3CDTF">2012-03-23T17:51:14Z</dcterms:created>
  <dcterms:modified xsi:type="dcterms:W3CDTF">2020-09-07T14:55:30Z</dcterms:modified>
  <cp:category/>
</cp:coreProperties>
</file>